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DE43FD-365A-4F82-AB84-39371479BBCD}" type="datetimeFigureOut">
              <a:rPr lang="en-US" smtClean="0"/>
              <a:t>10/21/2013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771C4F-57C9-44BD-8688-66A7112CFD48}" type="slidenum">
              <a:rPr lang="en-US" smtClean="0"/>
              <a:t>‹#›</a:t>
            </a:fld>
            <a:endParaRPr lang="en-US"/>
          </a:p>
        </p:txBody>
      </p:sp>
    </p:spTree>
    <p:extLst>
      <p:ext uri="{BB962C8B-B14F-4D97-AF65-F5344CB8AC3E}">
        <p14:creationId xmlns:p14="http://schemas.microsoft.com/office/powerpoint/2010/main" val="190703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771C4F-57C9-44BD-8688-66A7112CFD48}" type="slidenum">
              <a:rPr lang="en-US" smtClean="0"/>
              <a:t>1</a:t>
            </a:fld>
            <a:endParaRPr lang="en-US"/>
          </a:p>
        </p:txBody>
      </p:sp>
    </p:spTree>
    <p:extLst>
      <p:ext uri="{BB962C8B-B14F-4D97-AF65-F5344CB8AC3E}">
        <p14:creationId xmlns:p14="http://schemas.microsoft.com/office/powerpoint/2010/main" val="127786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726F673-D2EE-43EF-9A5E-FD0750740789}" type="datetimeFigureOut">
              <a:rPr lang="en-US" smtClean="0"/>
              <a:t>10/21/2013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CBF86EA-BB42-4F88-8722-B8399790E2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26F673-D2EE-43EF-9A5E-FD0750740789}"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F86EA-BB42-4F88-8722-B8399790E2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26F673-D2EE-43EF-9A5E-FD0750740789}"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BF86EA-BB42-4F88-8722-B8399790E2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726F673-D2EE-43EF-9A5E-FD0750740789}" type="datetimeFigureOut">
              <a:rPr lang="en-US" smtClean="0"/>
              <a:t>10/21/2013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CBF86EA-BB42-4F88-8722-B8399790E2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726F673-D2EE-43EF-9A5E-FD0750740789}" type="datetimeFigureOut">
              <a:rPr lang="en-US" smtClean="0"/>
              <a:t>10/21/2013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CBF86EA-BB42-4F88-8722-B8399790E275}"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726F673-D2EE-43EF-9A5E-FD0750740789}" type="datetimeFigureOut">
              <a:rPr lang="en-US" smtClean="0"/>
              <a:t>10/21/2013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CBF86EA-BB42-4F88-8722-B8399790E2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726F673-D2EE-43EF-9A5E-FD0750740789}" type="datetimeFigureOut">
              <a:rPr lang="en-US" smtClean="0"/>
              <a:t>10/21/2013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CBF86EA-BB42-4F88-8722-B8399790E2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26F673-D2EE-43EF-9A5E-FD0750740789}" type="datetimeFigureOut">
              <a:rPr lang="en-US" smtClean="0"/>
              <a:t>10/21/2013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BF86EA-BB42-4F88-8722-B8399790E2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726F673-D2EE-43EF-9A5E-FD0750740789}" type="datetimeFigureOut">
              <a:rPr lang="en-US" smtClean="0"/>
              <a:t>10/21/2013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CBF86EA-BB42-4F88-8722-B8399790E2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726F673-D2EE-43EF-9A5E-FD0750740789}" type="datetimeFigureOut">
              <a:rPr lang="en-US" smtClean="0"/>
              <a:t>10/21/2013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CBF86EA-BB42-4F88-8722-B8399790E2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726F673-D2EE-43EF-9A5E-FD0750740789}" type="datetimeFigureOut">
              <a:rPr lang="en-US" smtClean="0"/>
              <a:t>10/21/2013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CBF86EA-BB42-4F88-8722-B8399790E27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726F673-D2EE-43EF-9A5E-FD0750740789}" type="datetimeFigureOut">
              <a:rPr lang="en-US" smtClean="0"/>
              <a:t>10/21/2013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CBF86EA-BB42-4F88-8722-B8399790E2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458200" cy="1066800"/>
          </a:xfrm>
        </p:spPr>
        <p:txBody>
          <a:bodyPr>
            <a:normAutofit fontScale="90000"/>
          </a:bodyPr>
          <a:lstStyle/>
          <a:p>
            <a:pPr marL="109728"/>
            <a:r>
              <a:rPr lang="en-US" sz="3600" b="1" dirty="0" err="1" smtClean="0"/>
              <a:t>Compare:Quoting</a:t>
            </a:r>
            <a:r>
              <a:rPr lang="en-US" sz="3600" b="1" dirty="0" smtClean="0"/>
              <a:t> </a:t>
            </a:r>
            <a:r>
              <a:rPr lang="en-US" sz="3600" b="1" dirty="0" smtClean="0"/>
              <a:t>and </a:t>
            </a:r>
            <a:r>
              <a:rPr lang="en-US" sz="3600" b="1" dirty="0" smtClean="0"/>
              <a:t>Paraphrasing </a:t>
            </a:r>
            <a:r>
              <a:rPr lang="en-US" b="1" dirty="0"/>
              <a:t/>
            </a:r>
            <a:br>
              <a:rPr lang="en-US" b="1" dirty="0"/>
            </a:br>
            <a:endParaRPr lang="en-US" dirty="0"/>
          </a:p>
        </p:txBody>
      </p:sp>
      <p:sp>
        <p:nvSpPr>
          <p:cNvPr id="3" name="Content Placeholder 2"/>
          <p:cNvSpPr>
            <a:spLocks noGrp="1"/>
          </p:cNvSpPr>
          <p:nvPr>
            <p:ph idx="1"/>
          </p:nvPr>
        </p:nvSpPr>
        <p:spPr>
          <a:xfrm>
            <a:off x="457200" y="1600200"/>
            <a:ext cx="3810000" cy="5029200"/>
          </a:xfrm>
        </p:spPr>
        <p:txBody>
          <a:bodyPr>
            <a:normAutofit fontScale="85000" lnSpcReduction="20000"/>
          </a:bodyPr>
          <a:lstStyle/>
          <a:p>
            <a:pPr marL="109728" indent="0">
              <a:buNone/>
            </a:pPr>
            <a:r>
              <a:rPr lang="en-US" b="1" u="sng" dirty="0" smtClean="0"/>
              <a:t>Quotations</a:t>
            </a:r>
            <a:r>
              <a:rPr lang="en-US" b="1" dirty="0" smtClean="0"/>
              <a:t/>
            </a:r>
            <a:br>
              <a:rPr lang="en-US" b="1" dirty="0" smtClean="0"/>
            </a:br>
            <a:r>
              <a:rPr lang="en-US" dirty="0" smtClean="0"/>
              <a:t>Identical </a:t>
            </a:r>
            <a:r>
              <a:rPr lang="en-US" dirty="0"/>
              <a:t>to the </a:t>
            </a:r>
            <a:r>
              <a:rPr lang="en-US" dirty="0" smtClean="0"/>
              <a:t>original</a:t>
            </a:r>
            <a:br>
              <a:rPr lang="en-US" dirty="0" smtClean="0"/>
            </a:br>
            <a:r>
              <a:rPr lang="en-US" dirty="0" smtClean="0"/>
              <a:t/>
            </a:r>
            <a:br>
              <a:rPr lang="en-US" dirty="0" smtClean="0"/>
            </a:br>
            <a:r>
              <a:rPr lang="en-US" dirty="0" smtClean="0"/>
              <a:t>Use quotation marks “”</a:t>
            </a:r>
            <a:r>
              <a:rPr lang="en-US" dirty="0" smtClean="0"/>
              <a:t/>
            </a:r>
            <a:br>
              <a:rPr lang="en-US" dirty="0" smtClean="0"/>
            </a:br>
            <a:endParaRPr lang="en-US" dirty="0" smtClean="0"/>
          </a:p>
          <a:p>
            <a:pPr marL="109728" indent="0">
              <a:buNone/>
            </a:pPr>
            <a:r>
              <a:rPr lang="en-US" dirty="0" smtClean="0"/>
              <a:t>Small segment </a:t>
            </a:r>
            <a:r>
              <a:rPr lang="en-US" dirty="0"/>
              <a:t>of the </a:t>
            </a:r>
            <a:r>
              <a:rPr lang="en-US" dirty="0" smtClean="0"/>
              <a:t>source</a:t>
            </a:r>
          </a:p>
          <a:p>
            <a:pPr marL="109728" indent="0">
              <a:buNone/>
            </a:pPr>
            <a:endParaRPr lang="en-US" dirty="0" smtClean="0"/>
          </a:p>
          <a:p>
            <a:pPr marL="109728" indent="0">
              <a:buNone/>
            </a:pPr>
            <a:endParaRPr lang="en-US" dirty="0" smtClean="0"/>
          </a:p>
          <a:p>
            <a:pPr marL="109728" indent="0">
              <a:buNone/>
            </a:pPr>
            <a:endParaRPr lang="en-US" dirty="0"/>
          </a:p>
          <a:p>
            <a:pPr marL="109728" indent="0">
              <a:buNone/>
            </a:pPr>
            <a:r>
              <a:rPr lang="en-US" dirty="0" smtClean="0"/>
              <a:t>Citation </a:t>
            </a:r>
            <a:r>
              <a:rPr lang="en-US" dirty="0" smtClean="0"/>
              <a:t>needed</a:t>
            </a:r>
            <a:endParaRPr lang="en-US" dirty="0"/>
          </a:p>
        </p:txBody>
      </p:sp>
      <p:sp>
        <p:nvSpPr>
          <p:cNvPr id="4" name="Content Placeholder 2"/>
          <p:cNvSpPr txBox="1">
            <a:spLocks/>
          </p:cNvSpPr>
          <p:nvPr/>
        </p:nvSpPr>
        <p:spPr>
          <a:xfrm>
            <a:off x="4800600" y="1600200"/>
            <a:ext cx="3810000" cy="48006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09728" indent="0">
              <a:buFont typeface="Arial" pitchFamily="34" charset="0"/>
              <a:buNone/>
            </a:pPr>
            <a:r>
              <a:rPr lang="en-US" b="1" u="sng" dirty="0" smtClean="0"/>
              <a:t>Paraphrasing</a:t>
            </a:r>
          </a:p>
          <a:p>
            <a:pPr marL="109728" indent="0">
              <a:buFont typeface="Arial" pitchFamily="34" charset="0"/>
              <a:buNone/>
            </a:pPr>
            <a:r>
              <a:rPr lang="en-US" dirty="0" smtClean="0"/>
              <a:t>Put a passage from material into your own words. </a:t>
            </a:r>
            <a:endParaRPr lang="en-US" dirty="0" smtClean="0"/>
          </a:p>
          <a:p>
            <a:pPr marL="109728" indent="0">
              <a:buFont typeface="Arial" pitchFamily="34" charset="0"/>
              <a:buNone/>
            </a:pPr>
            <a:endParaRPr lang="en-US" dirty="0"/>
          </a:p>
          <a:p>
            <a:pPr marL="109728" indent="0">
              <a:buFont typeface="Arial" pitchFamily="34" charset="0"/>
              <a:buNone/>
            </a:pPr>
            <a:r>
              <a:rPr lang="en-US" dirty="0" smtClean="0"/>
              <a:t>No quotation marks needed</a:t>
            </a:r>
            <a:endParaRPr lang="en-US" dirty="0" smtClean="0"/>
          </a:p>
          <a:p>
            <a:pPr marL="109728" indent="0">
              <a:buFont typeface="Arial" pitchFamily="34" charset="0"/>
              <a:buNone/>
            </a:pPr>
            <a:endParaRPr lang="en-US" dirty="0"/>
          </a:p>
          <a:p>
            <a:pPr marL="109728" indent="0">
              <a:buFont typeface="Arial" pitchFamily="34" charset="0"/>
              <a:buNone/>
            </a:pPr>
            <a:r>
              <a:rPr lang="en-US" dirty="0" smtClean="0"/>
              <a:t>Shorter than the original but takes a somewhat broader segment of the source and condensing it slightly. </a:t>
            </a:r>
          </a:p>
          <a:p>
            <a:pPr marL="109728" indent="0">
              <a:buFont typeface="Arial" pitchFamily="34" charset="0"/>
              <a:buNone/>
            </a:pPr>
            <a:endParaRPr lang="en-US" dirty="0" smtClean="0"/>
          </a:p>
          <a:p>
            <a:pPr marL="109728" indent="0">
              <a:buFont typeface="Arial" pitchFamily="34" charset="0"/>
              <a:buNone/>
            </a:pPr>
            <a:r>
              <a:rPr lang="en-US" dirty="0" smtClean="0"/>
              <a:t>Citation needed </a:t>
            </a:r>
            <a:endParaRPr lang="en-US" dirty="0"/>
          </a:p>
        </p:txBody>
      </p:sp>
    </p:spTree>
    <p:extLst>
      <p:ext uri="{BB962C8B-B14F-4D97-AF65-F5344CB8AC3E}">
        <p14:creationId xmlns:p14="http://schemas.microsoft.com/office/powerpoint/2010/main" val="1093924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use </a:t>
            </a:r>
            <a:r>
              <a:rPr lang="en-US" dirty="0" smtClean="0"/>
              <a:t>quotations and paraphrases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Read </a:t>
            </a:r>
            <a:r>
              <a:rPr lang="en-US" dirty="0"/>
              <a:t>the entire text, noting the key points and main </a:t>
            </a:r>
            <a:r>
              <a:rPr lang="en-US" dirty="0" smtClean="0"/>
              <a:t>ideas.</a:t>
            </a:r>
          </a:p>
          <a:p>
            <a:r>
              <a:rPr lang="en-US" dirty="0" smtClean="0"/>
              <a:t>Summarize </a:t>
            </a:r>
            <a:r>
              <a:rPr lang="en-US" dirty="0"/>
              <a:t>in your own words what the single main idea of </a:t>
            </a:r>
            <a:r>
              <a:rPr lang="en-US" dirty="0" smtClean="0"/>
              <a:t>the essay is.</a:t>
            </a:r>
          </a:p>
          <a:p>
            <a:r>
              <a:rPr lang="en-US" dirty="0" smtClean="0"/>
              <a:t>Paraphrase </a:t>
            </a:r>
            <a:r>
              <a:rPr lang="en-US" dirty="0"/>
              <a:t>important supporting points that come up in </a:t>
            </a:r>
            <a:r>
              <a:rPr lang="en-US" dirty="0" smtClean="0"/>
              <a:t>the essay.</a:t>
            </a:r>
          </a:p>
          <a:p>
            <a:r>
              <a:rPr lang="en-US" dirty="0" smtClean="0"/>
              <a:t>Consider </a:t>
            </a:r>
            <a:r>
              <a:rPr lang="en-US" dirty="0"/>
              <a:t>any words, phrases, or brief passages that you </a:t>
            </a:r>
            <a:r>
              <a:rPr lang="en-US" dirty="0" smtClean="0"/>
              <a:t>believe should </a:t>
            </a:r>
            <a:r>
              <a:rPr lang="en-US" dirty="0"/>
              <a:t>be quoted directly.</a:t>
            </a:r>
          </a:p>
        </p:txBody>
      </p:sp>
    </p:spTree>
    <p:extLst>
      <p:ext uri="{BB962C8B-B14F-4D97-AF65-F5344CB8AC3E}">
        <p14:creationId xmlns:p14="http://schemas.microsoft.com/office/powerpoint/2010/main" val="1690930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rgbClr val="FF0000"/>
                </a:solidFill>
              </a:rPr>
              <a:t>Original</a:t>
            </a:r>
            <a:r>
              <a:rPr lang="en-US" dirty="0"/>
              <a:t>: Her life spanned years of incredible change for women.</a:t>
            </a:r>
          </a:p>
          <a:p>
            <a:r>
              <a:rPr lang="en-US" dirty="0">
                <a:solidFill>
                  <a:srgbClr val="0000FF"/>
                </a:solidFill>
              </a:rPr>
              <a:t>Paraphrase</a:t>
            </a:r>
            <a:r>
              <a:rPr lang="en-US" dirty="0"/>
              <a:t>: Mary lived through an era of liberating reform for </a:t>
            </a:r>
            <a:r>
              <a:rPr lang="en-US" dirty="0" smtClean="0"/>
              <a:t>women (Last Name #). </a:t>
            </a:r>
            <a:endParaRPr lang="en-US" dirty="0" smtClean="0"/>
          </a:p>
          <a:p>
            <a:endParaRPr lang="en-US" dirty="0"/>
          </a:p>
          <a:p>
            <a:r>
              <a:rPr lang="en-US" dirty="0">
                <a:solidFill>
                  <a:srgbClr val="FF0000"/>
                </a:solidFill>
              </a:rPr>
              <a:t>Original</a:t>
            </a:r>
            <a:r>
              <a:rPr lang="en-US" dirty="0"/>
              <a:t>: Any trip to Italy should include a visit to Tuscany to sample their exquisite wines.</a:t>
            </a:r>
          </a:p>
          <a:p>
            <a:r>
              <a:rPr lang="en-US" dirty="0">
                <a:solidFill>
                  <a:srgbClr val="0000FF"/>
                </a:solidFill>
              </a:rPr>
              <a:t>Paraphrase</a:t>
            </a:r>
            <a:r>
              <a:rPr lang="en-US" dirty="0"/>
              <a:t>: Be sure to include a Tuscan wine-tasting experience when visiting </a:t>
            </a:r>
            <a:r>
              <a:rPr lang="en-US" dirty="0" smtClean="0"/>
              <a:t>Italy (Last Name #). </a:t>
            </a:r>
            <a:endParaRPr lang="en-US" dirty="0"/>
          </a:p>
          <a:p>
            <a:endParaRPr lang="en-US" dirty="0"/>
          </a:p>
        </p:txBody>
      </p:sp>
    </p:spTree>
    <p:extLst>
      <p:ext uri="{BB962C8B-B14F-4D97-AF65-F5344CB8AC3E}">
        <p14:creationId xmlns:p14="http://schemas.microsoft.com/office/powerpoint/2010/main" val="899793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Paraphrase of paragraph</a:t>
            </a:r>
            <a:endParaRPr lang="en-US" dirty="0"/>
          </a:p>
        </p:txBody>
      </p:sp>
      <p:sp>
        <p:nvSpPr>
          <p:cNvPr id="3" name="Content Placeholder 2"/>
          <p:cNvSpPr>
            <a:spLocks noGrp="1"/>
          </p:cNvSpPr>
          <p:nvPr>
            <p:ph idx="1"/>
          </p:nvPr>
        </p:nvSpPr>
        <p:spPr>
          <a:xfrm>
            <a:off x="457200" y="1600200"/>
            <a:ext cx="8458200" cy="5029200"/>
          </a:xfrm>
        </p:spPr>
        <p:txBody>
          <a:bodyPr>
            <a:normAutofit fontScale="70000" lnSpcReduction="20000"/>
          </a:bodyPr>
          <a:lstStyle/>
          <a:p>
            <a:pPr marL="0" indent="0">
              <a:buNone/>
            </a:pPr>
            <a:r>
              <a:rPr lang="en-US" dirty="0"/>
              <a:t>Original Passage:</a:t>
            </a:r>
          </a:p>
          <a:p>
            <a:r>
              <a:rPr lang="en-US" dirty="0"/>
              <a:t>In The Sopranos, the mob is besieged as much by inner infidelity as it is by the federal government. Early in the series, the greatest threat to Tony's Family is his own biological family. One of his closest associates turns witness for the FBI, his mother colludes with his uncle to contract a hit on Tony, and his kids click through Web sites that track the federal crackdown in Tony's </a:t>
            </a:r>
            <a:r>
              <a:rPr lang="en-US" dirty="0" smtClean="0"/>
              <a:t>gangland.</a:t>
            </a:r>
          </a:p>
          <a:p>
            <a:pPr marL="0" indent="0">
              <a:buNone/>
            </a:pPr>
            <a:endParaRPr lang="en-US" dirty="0"/>
          </a:p>
          <a:p>
            <a:pPr marL="0" indent="0">
              <a:buNone/>
            </a:pPr>
            <a:r>
              <a:rPr lang="en-US" dirty="0" smtClean="0"/>
              <a:t>Paraphrased </a:t>
            </a:r>
            <a:r>
              <a:rPr lang="en-US" dirty="0"/>
              <a:t>Passage:</a:t>
            </a:r>
          </a:p>
          <a:p>
            <a:r>
              <a:rPr lang="en-US" dirty="0"/>
              <a:t>In </a:t>
            </a:r>
            <a:r>
              <a:rPr lang="en-US" dirty="0" smtClean="0"/>
              <a:t>season one of The </a:t>
            </a:r>
            <a:r>
              <a:rPr lang="en-US" dirty="0"/>
              <a:t>Sopranos, Tony Soprano’s mobster activities are more threatened by members of his biological family than by </a:t>
            </a:r>
            <a:r>
              <a:rPr lang="en-US" dirty="0" smtClean="0"/>
              <a:t>the government. Tony’s </a:t>
            </a:r>
            <a:r>
              <a:rPr lang="en-US" dirty="0"/>
              <a:t>closest friend and associate is an FBI informant, his mother and uncle </a:t>
            </a:r>
            <a:r>
              <a:rPr lang="en-US" dirty="0" smtClean="0"/>
              <a:t>want him dead, </a:t>
            </a:r>
            <a:r>
              <a:rPr lang="en-US" dirty="0"/>
              <a:t>and his </a:t>
            </a:r>
            <a:r>
              <a:rPr lang="en-US" dirty="0" smtClean="0"/>
              <a:t>children watch his Internet use</a:t>
            </a:r>
            <a:br>
              <a:rPr lang="en-US" dirty="0" smtClean="0"/>
            </a:br>
            <a:r>
              <a:rPr lang="en-US" dirty="0" smtClean="0"/>
              <a:t>(Author Last </a:t>
            </a:r>
            <a:r>
              <a:rPr lang="en-US" dirty="0"/>
              <a:t>N</a:t>
            </a:r>
            <a:r>
              <a:rPr lang="en-US" dirty="0" smtClean="0"/>
              <a:t>ame #). </a:t>
            </a:r>
            <a:endParaRPr lang="en-US" dirty="0"/>
          </a:p>
        </p:txBody>
      </p:sp>
    </p:spTree>
    <p:extLst>
      <p:ext uri="{BB962C8B-B14F-4D97-AF65-F5344CB8AC3E}">
        <p14:creationId xmlns:p14="http://schemas.microsoft.com/office/powerpoint/2010/main" val="35544419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323</TotalTime>
  <Words>303</Words>
  <Application>Microsoft Office PowerPoint</Application>
  <PresentationFormat>On-screen Show (4:3)</PresentationFormat>
  <Paragraphs>33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Verve</vt:lpstr>
      <vt:lpstr>Compare:Quoting and Paraphrasing  </vt:lpstr>
      <vt:lpstr>How to use quotations and paraphrases </vt:lpstr>
      <vt:lpstr>Examples</vt:lpstr>
      <vt:lpstr>Paraphrase of paragraph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00, 00</dc:creator>
  <cp:lastModifiedBy>00, 00</cp:lastModifiedBy>
  <cp:revision>7</cp:revision>
  <dcterms:created xsi:type="dcterms:W3CDTF">2013-02-22T19:36:34Z</dcterms:created>
  <dcterms:modified xsi:type="dcterms:W3CDTF">2013-10-21T18:06:03Z</dcterms:modified>
</cp:coreProperties>
</file>