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6" r:id="rId3"/>
    <p:sldId id="261" r:id="rId4"/>
    <p:sldId id="262" r:id="rId5"/>
    <p:sldId id="263" r:id="rId6"/>
    <p:sldId id="264" r:id="rId7"/>
    <p:sldId id="265" r:id="rId8"/>
    <p:sldId id="257" r:id="rId9"/>
    <p:sldId id="260" r:id="rId10"/>
    <p:sldId id="258"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2EB140-4246-48BA-A2FC-371042FDFCEB}" type="datetimeFigureOut">
              <a:rPr lang="en-US" smtClean="0"/>
              <a:t>3/13/2017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504ACE-1C30-4C89-9DEC-2FF6B111B443}" type="slidenum">
              <a:rPr lang="en-US" smtClean="0"/>
              <a:t>‹#›</a:t>
            </a:fld>
            <a:endParaRPr lang="en-US"/>
          </a:p>
        </p:txBody>
      </p:sp>
    </p:spTree>
    <p:extLst>
      <p:ext uri="{BB962C8B-B14F-4D97-AF65-F5344CB8AC3E}">
        <p14:creationId xmlns:p14="http://schemas.microsoft.com/office/powerpoint/2010/main" val="1095941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http://www.ratespeeches.com/a=speech-walking-and-movement-patterns</a:t>
            </a:r>
            <a:endParaRPr lang="en-US" dirty="0"/>
          </a:p>
        </p:txBody>
      </p:sp>
      <p:sp>
        <p:nvSpPr>
          <p:cNvPr id="4" name="Slide Number Placeholder 3"/>
          <p:cNvSpPr>
            <a:spLocks noGrp="1"/>
          </p:cNvSpPr>
          <p:nvPr>
            <p:ph type="sldNum" sz="quarter" idx="10"/>
          </p:nvPr>
        </p:nvSpPr>
        <p:spPr/>
        <p:txBody>
          <a:bodyPr/>
          <a:lstStyle/>
          <a:p>
            <a:fld id="{CF504ACE-1C30-4C89-9DEC-2FF6B111B443}" type="slidenum">
              <a:rPr lang="en-US" smtClean="0"/>
              <a:t>8</a:t>
            </a:fld>
            <a:endParaRPr lang="en-US"/>
          </a:p>
        </p:txBody>
      </p:sp>
    </p:spTree>
    <p:extLst>
      <p:ext uri="{BB962C8B-B14F-4D97-AF65-F5344CB8AC3E}">
        <p14:creationId xmlns:p14="http://schemas.microsoft.com/office/powerpoint/2010/main" val="3465485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A21A751-083F-4A2A-BA93-5FC6C2963BFF}" type="datetimeFigureOut">
              <a:rPr lang="en-US" smtClean="0"/>
              <a:t>3/13/2017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4047D9-7022-415C-ABAF-06C952C92E8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21A751-083F-4A2A-BA93-5FC6C2963BFF}"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4047D9-7022-415C-ABAF-06C952C92E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14047D9-7022-415C-ABAF-06C952C92E8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21A751-083F-4A2A-BA93-5FC6C2963BFF}"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21A751-083F-4A2A-BA93-5FC6C2963BFF}" type="datetimeFigureOut">
              <a:rPr lang="en-US" smtClean="0"/>
              <a:t>3/13/2017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14047D9-7022-415C-ABAF-06C952C92E8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A21A751-083F-4A2A-BA93-5FC6C2963BFF}" type="datetimeFigureOut">
              <a:rPr lang="en-US" smtClean="0"/>
              <a:t>3/13/2017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4047D9-7022-415C-ABAF-06C952C92E8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A21A751-083F-4A2A-BA93-5FC6C2963BFF}" type="datetimeFigureOut">
              <a:rPr lang="en-US" smtClean="0"/>
              <a:t>3/13/2017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4047D9-7022-415C-ABAF-06C952C92E8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A21A751-083F-4A2A-BA93-5FC6C2963BFF}" type="datetimeFigureOut">
              <a:rPr lang="en-US" smtClean="0"/>
              <a:t>3/13/2017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14047D9-7022-415C-ABAF-06C952C92E8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21A751-083F-4A2A-BA93-5FC6C2963BFF}" type="datetimeFigureOut">
              <a:rPr lang="en-US" smtClean="0"/>
              <a:t>3/13/2017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14047D9-7022-415C-ABAF-06C952C92E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A21A751-083F-4A2A-BA93-5FC6C2963BFF}" type="datetimeFigureOut">
              <a:rPr lang="en-US" smtClean="0"/>
              <a:t>3/13/2017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14047D9-7022-415C-ABAF-06C952C92E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14047D9-7022-415C-ABAF-06C952C92E8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A21A751-083F-4A2A-BA93-5FC6C2963BFF}" type="datetimeFigureOut">
              <a:rPr lang="en-US" smtClean="0"/>
              <a:t>3/13/2017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14047D9-7022-415C-ABAF-06C952C92E8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A21A751-083F-4A2A-BA93-5FC6C2963BFF}" type="datetimeFigureOut">
              <a:rPr lang="en-US" smtClean="0"/>
              <a:t>3/13/2017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A21A751-083F-4A2A-BA93-5FC6C2963BFF}" type="datetimeFigureOut">
              <a:rPr lang="en-US" smtClean="0"/>
              <a:t>3/13/2017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14047D9-7022-415C-ABAF-06C952C92E8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College </a:t>
            </a:r>
            <a:r>
              <a:rPr lang="en-US" dirty="0" err="1" smtClean="0"/>
              <a:t>Comm</a:t>
            </a:r>
            <a:endParaRPr lang="en-US" dirty="0"/>
          </a:p>
        </p:txBody>
      </p:sp>
      <p:sp>
        <p:nvSpPr>
          <p:cNvPr id="2" name="Title 1"/>
          <p:cNvSpPr>
            <a:spLocks noGrp="1"/>
          </p:cNvSpPr>
          <p:nvPr>
            <p:ph type="ctrTitle"/>
          </p:nvPr>
        </p:nvSpPr>
        <p:spPr/>
        <p:txBody>
          <a:bodyPr/>
          <a:lstStyle/>
          <a:p>
            <a:r>
              <a:rPr lang="en-US" dirty="0" smtClean="0"/>
              <a:t>Gestures and Movement</a:t>
            </a:r>
            <a:endParaRPr lang="en-US" dirty="0"/>
          </a:p>
        </p:txBody>
      </p:sp>
    </p:spTree>
    <p:extLst>
      <p:ext uri="{BB962C8B-B14F-4D97-AF65-F5344CB8AC3E}">
        <p14:creationId xmlns:p14="http://schemas.microsoft.com/office/powerpoint/2010/main" val="474512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2050" name="Picture 2" descr="Speech Walking Movement Pattern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838200"/>
            <a:ext cx="7179117"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246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3074" name="Picture 2" descr="Speech Walking Movement Pattern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838200"/>
            <a:ext cx="6971027"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22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Eye Contact</a:t>
            </a:r>
            <a:endParaRPr lang="en-US" b="1" dirty="0"/>
          </a:p>
        </p:txBody>
      </p:sp>
      <p:sp>
        <p:nvSpPr>
          <p:cNvPr id="3" name="Content Placeholder 2"/>
          <p:cNvSpPr>
            <a:spLocks noGrp="1"/>
          </p:cNvSpPr>
          <p:nvPr>
            <p:ph sz="quarter" idx="1"/>
          </p:nvPr>
        </p:nvSpPr>
        <p:spPr/>
        <p:txBody>
          <a:bodyPr>
            <a:normAutofit/>
          </a:bodyPr>
          <a:lstStyle/>
          <a:p>
            <a:r>
              <a:rPr lang="en-US" sz="3500" dirty="0" smtClean="0"/>
              <a:t>Look around the audience</a:t>
            </a:r>
          </a:p>
          <a:p>
            <a:r>
              <a:rPr lang="en-US" sz="3500" dirty="0" smtClean="0"/>
              <a:t>Don’t stare at your notecards</a:t>
            </a:r>
          </a:p>
          <a:p>
            <a:r>
              <a:rPr lang="en-US" sz="3500" dirty="0" smtClean="0"/>
              <a:t>Don’t stare at one person</a:t>
            </a:r>
          </a:p>
          <a:p>
            <a:r>
              <a:rPr lang="en-US" sz="3500" dirty="0" smtClean="0"/>
              <a:t>Don’t look above heads</a:t>
            </a:r>
            <a:endParaRPr lang="en-US" sz="3500" dirty="0"/>
          </a:p>
        </p:txBody>
      </p:sp>
    </p:spTree>
    <p:extLst>
      <p:ext uri="{BB962C8B-B14F-4D97-AF65-F5344CB8AC3E}">
        <p14:creationId xmlns:p14="http://schemas.microsoft.com/office/powerpoint/2010/main" val="2457744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Distractive Gestures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Be </a:t>
            </a:r>
            <a:r>
              <a:rPr lang="en-US" dirty="0"/>
              <a:t>aware that nervousness or feelings of inadequacy can show immediately in your gestures. These can be very distractive and misinterpreted.</a:t>
            </a:r>
          </a:p>
          <a:p>
            <a:pPr marL="0" indent="0">
              <a:buNone/>
            </a:pPr>
            <a:r>
              <a:rPr lang="en-US" dirty="0"/>
              <a:t>For example:</a:t>
            </a:r>
          </a:p>
          <a:p>
            <a:r>
              <a:rPr lang="en-US" b="1" dirty="0"/>
              <a:t>Hands on hips </a:t>
            </a:r>
            <a:r>
              <a:rPr lang="en-US" dirty="0"/>
              <a:t>= condescending, parental, overbearing</a:t>
            </a:r>
          </a:p>
          <a:p>
            <a:r>
              <a:rPr lang="en-US" b="1" dirty="0"/>
              <a:t>Crossed arms</a:t>
            </a:r>
            <a:r>
              <a:rPr lang="en-US" dirty="0"/>
              <a:t> = cutting off, disagreeing, wanting to protect</a:t>
            </a:r>
          </a:p>
          <a:p>
            <a:r>
              <a:rPr lang="en-US" b="1" dirty="0"/>
              <a:t>Hands crossed in front</a:t>
            </a:r>
            <a:r>
              <a:rPr lang="en-US" dirty="0"/>
              <a:t> </a:t>
            </a:r>
            <a:r>
              <a:rPr lang="en-US" dirty="0" smtClean="0"/>
              <a:t>= </a:t>
            </a:r>
            <a:r>
              <a:rPr lang="en-US" dirty="0"/>
              <a:t>feeling weak, timid, needing protection.</a:t>
            </a:r>
          </a:p>
          <a:p>
            <a:r>
              <a:rPr lang="en-US" b="1" dirty="0"/>
              <a:t>Hands joined behind your back</a:t>
            </a:r>
            <a:r>
              <a:rPr lang="en-US" dirty="0"/>
              <a:t> = you’re on parade!</a:t>
            </a:r>
          </a:p>
          <a:p>
            <a:r>
              <a:rPr lang="en-US" b="1" dirty="0"/>
              <a:t>Hands in pockets</a:t>
            </a:r>
            <a:r>
              <a:rPr lang="en-US" dirty="0"/>
              <a:t> = nervousness.  This can result in jingling any change or keys, making it even more obvious you don’t know what to do with your hands!</a:t>
            </a:r>
          </a:p>
          <a:p>
            <a:endParaRPr lang="en-US" dirty="0"/>
          </a:p>
        </p:txBody>
      </p:sp>
    </p:spTree>
    <p:extLst>
      <p:ext uri="{BB962C8B-B14F-4D97-AF65-F5344CB8AC3E}">
        <p14:creationId xmlns:p14="http://schemas.microsoft.com/office/powerpoint/2010/main" val="2553305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Symbolic Gestures</a:t>
            </a:r>
            <a:endParaRPr lang="en-US" dirty="0"/>
          </a:p>
        </p:txBody>
      </p:sp>
      <p:sp>
        <p:nvSpPr>
          <p:cNvPr id="3" name="Content Placeholder 2"/>
          <p:cNvSpPr>
            <a:spLocks noGrp="1"/>
          </p:cNvSpPr>
          <p:nvPr>
            <p:ph sz="quarter" idx="1"/>
          </p:nvPr>
        </p:nvSpPr>
        <p:spPr/>
        <p:txBody>
          <a:bodyPr/>
          <a:lstStyle/>
          <a:p>
            <a:pPr marL="0" indent="0">
              <a:buNone/>
            </a:pPr>
            <a:r>
              <a:rPr lang="en-US" b="1" dirty="0"/>
              <a:t>C</a:t>
            </a:r>
            <a:r>
              <a:rPr lang="en-US" dirty="0" smtClean="0"/>
              <a:t>ommunicate </a:t>
            </a:r>
            <a:r>
              <a:rPr lang="en-US" dirty="0"/>
              <a:t>words, numbers, position. </a:t>
            </a:r>
            <a:br>
              <a:rPr lang="en-US" dirty="0"/>
            </a:br>
            <a:endParaRPr lang="en-US" dirty="0" smtClean="0"/>
          </a:p>
          <a:p>
            <a:pPr marL="0" indent="0">
              <a:buNone/>
            </a:pPr>
            <a:r>
              <a:rPr lang="en-US" dirty="0" smtClean="0"/>
              <a:t>For </a:t>
            </a:r>
            <a:r>
              <a:rPr lang="en-US" dirty="0"/>
              <a:t>example</a:t>
            </a:r>
            <a:r>
              <a:rPr lang="en-US" dirty="0" smtClean="0"/>
              <a:t>:</a:t>
            </a:r>
            <a:br>
              <a:rPr lang="en-US" dirty="0" smtClean="0"/>
            </a:br>
            <a:endParaRPr lang="en-US" dirty="0"/>
          </a:p>
          <a:p>
            <a:r>
              <a:rPr lang="en-US" dirty="0"/>
              <a:t>A raised hand signals for a stop</a:t>
            </a:r>
          </a:p>
          <a:p>
            <a:r>
              <a:rPr lang="en-US" dirty="0"/>
              <a:t>A thumbs-up showing you agree</a:t>
            </a:r>
          </a:p>
          <a:p>
            <a:r>
              <a:rPr lang="en-US" dirty="0"/>
              <a:t>Three fingers for the number three</a:t>
            </a:r>
          </a:p>
          <a:p>
            <a:r>
              <a:rPr lang="en-US" dirty="0"/>
              <a:t>Pointing to show a position – up, down, behind, </a:t>
            </a:r>
            <a:r>
              <a:rPr lang="en-US" dirty="0" smtClean="0"/>
              <a:t>beside</a:t>
            </a:r>
            <a:endParaRPr lang="en-US" dirty="0"/>
          </a:p>
          <a:p>
            <a:endParaRPr lang="en-US" dirty="0"/>
          </a:p>
        </p:txBody>
      </p:sp>
    </p:spTree>
    <p:extLst>
      <p:ext uri="{BB962C8B-B14F-4D97-AF65-F5344CB8AC3E}">
        <p14:creationId xmlns:p14="http://schemas.microsoft.com/office/powerpoint/2010/main" val="648409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Descriptive Gestures</a:t>
            </a:r>
            <a:endParaRPr lang="en-US" dirty="0"/>
          </a:p>
        </p:txBody>
      </p:sp>
      <p:sp>
        <p:nvSpPr>
          <p:cNvPr id="3" name="Content Placeholder 2"/>
          <p:cNvSpPr>
            <a:spLocks noGrp="1"/>
          </p:cNvSpPr>
          <p:nvPr>
            <p:ph sz="quarter" idx="1"/>
          </p:nvPr>
        </p:nvSpPr>
        <p:spPr/>
        <p:txBody>
          <a:bodyPr/>
          <a:lstStyle/>
          <a:p>
            <a:pPr marL="0" indent="0">
              <a:buNone/>
            </a:pPr>
            <a:r>
              <a:rPr lang="en-US" dirty="0"/>
              <a:t>C</a:t>
            </a:r>
            <a:r>
              <a:rPr lang="en-US" dirty="0" smtClean="0"/>
              <a:t>ommunicate </a:t>
            </a:r>
            <a:r>
              <a:rPr lang="en-US" dirty="0"/>
              <a:t>an idea or movement.</a:t>
            </a:r>
            <a:br>
              <a:rPr lang="en-US" dirty="0"/>
            </a:br>
            <a:endParaRPr lang="en-US" dirty="0" smtClean="0"/>
          </a:p>
          <a:p>
            <a:pPr marL="0" indent="0">
              <a:buNone/>
            </a:pPr>
            <a:r>
              <a:rPr lang="en-US" dirty="0" smtClean="0"/>
              <a:t>For </a:t>
            </a:r>
            <a:r>
              <a:rPr lang="en-US" dirty="0"/>
              <a:t>example:</a:t>
            </a:r>
            <a:br>
              <a:rPr lang="en-US" dirty="0"/>
            </a:br>
            <a:endParaRPr lang="en-US" dirty="0" smtClean="0"/>
          </a:p>
          <a:p>
            <a:r>
              <a:rPr lang="en-US" dirty="0" smtClean="0"/>
              <a:t>Spreading hands apart to show length</a:t>
            </a:r>
          </a:p>
          <a:p>
            <a:r>
              <a:rPr lang="en-US" dirty="0" smtClean="0"/>
              <a:t>Swaying hands to show flow of movement</a:t>
            </a:r>
          </a:p>
          <a:p>
            <a:r>
              <a:rPr lang="en-US" dirty="0" smtClean="0"/>
              <a:t>Using </a:t>
            </a:r>
            <a:r>
              <a:rPr lang="en-US" dirty="0"/>
              <a:t>hands to show a </a:t>
            </a:r>
            <a:r>
              <a:rPr lang="en-US" dirty="0" smtClean="0"/>
              <a:t>shape</a:t>
            </a:r>
            <a:endParaRPr lang="en-US" dirty="0"/>
          </a:p>
          <a:p>
            <a:endParaRPr lang="en-US" dirty="0"/>
          </a:p>
          <a:p>
            <a:endParaRPr lang="en-US" dirty="0"/>
          </a:p>
        </p:txBody>
      </p:sp>
    </p:spTree>
    <p:extLst>
      <p:ext uri="{BB962C8B-B14F-4D97-AF65-F5344CB8AC3E}">
        <p14:creationId xmlns:p14="http://schemas.microsoft.com/office/powerpoint/2010/main" val="2271521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Emotional Gestures</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a:t>S</a:t>
            </a:r>
            <a:r>
              <a:rPr lang="en-US" dirty="0" smtClean="0"/>
              <a:t>uggest </a:t>
            </a:r>
            <a:r>
              <a:rPr lang="en-US" dirty="0"/>
              <a:t>feelings. </a:t>
            </a:r>
            <a:br>
              <a:rPr lang="en-US" dirty="0"/>
            </a:br>
            <a:endParaRPr lang="en-US" dirty="0" smtClean="0"/>
          </a:p>
          <a:p>
            <a:pPr marL="0" indent="0">
              <a:buNone/>
            </a:pPr>
            <a:r>
              <a:rPr lang="en-US" dirty="0" smtClean="0"/>
              <a:t>For </a:t>
            </a:r>
            <a:r>
              <a:rPr lang="en-US" dirty="0"/>
              <a:t>example:</a:t>
            </a:r>
            <a:br>
              <a:rPr lang="en-US" dirty="0"/>
            </a:br>
            <a:endParaRPr lang="en-US" dirty="0" smtClean="0"/>
          </a:p>
          <a:p>
            <a:r>
              <a:rPr lang="en-US" dirty="0" smtClean="0"/>
              <a:t>Hands clasped to show pleading.</a:t>
            </a:r>
          </a:p>
          <a:p>
            <a:r>
              <a:rPr lang="en-US" dirty="0" smtClean="0"/>
              <a:t>Clenched fist to show anger or hostility</a:t>
            </a:r>
            <a:endParaRPr lang="en-US" dirty="0"/>
          </a:p>
          <a:p>
            <a:r>
              <a:rPr lang="en-US" dirty="0"/>
              <a:t>Using a pointed finger.  This makes you look accusatory, even if that wasn't your intent</a:t>
            </a:r>
            <a:r>
              <a:rPr lang="en-US" dirty="0" smtClean="0"/>
              <a:t>.</a:t>
            </a:r>
          </a:p>
          <a:p>
            <a:r>
              <a:rPr lang="en-US" dirty="0" smtClean="0"/>
              <a:t>Tips of fingers together shows power</a:t>
            </a:r>
          </a:p>
          <a:p>
            <a:r>
              <a:rPr lang="en-US" dirty="0" smtClean="0"/>
              <a:t>Hands apart with palms facing audience – power</a:t>
            </a:r>
          </a:p>
          <a:p>
            <a:r>
              <a:rPr lang="en-US" dirty="0" smtClean="0"/>
              <a:t>Hand </a:t>
            </a:r>
            <a:r>
              <a:rPr lang="en-US" smtClean="0"/>
              <a:t>to chest </a:t>
            </a:r>
            <a:endParaRPr lang="en-US" dirty="0"/>
          </a:p>
          <a:p>
            <a:endParaRPr lang="en-US" dirty="0"/>
          </a:p>
        </p:txBody>
      </p:sp>
    </p:spTree>
    <p:extLst>
      <p:ext uri="{BB962C8B-B14F-4D97-AF65-F5344CB8AC3E}">
        <p14:creationId xmlns:p14="http://schemas.microsoft.com/office/powerpoint/2010/main" val="1578672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 Spontaneous</a:t>
            </a:r>
            <a:endParaRPr lang="en-US" b="1" dirty="0"/>
          </a:p>
        </p:txBody>
      </p:sp>
      <p:sp>
        <p:nvSpPr>
          <p:cNvPr id="3" name="Content Placeholder 2"/>
          <p:cNvSpPr>
            <a:spLocks noGrp="1"/>
          </p:cNvSpPr>
          <p:nvPr>
            <p:ph sz="quarter" idx="1"/>
          </p:nvPr>
        </p:nvSpPr>
        <p:spPr/>
        <p:txBody>
          <a:bodyPr/>
          <a:lstStyle/>
          <a:p>
            <a:r>
              <a:rPr lang="en-US" dirty="0"/>
              <a:t>The Most Effective Gestures Are Spontaneous.</a:t>
            </a:r>
          </a:p>
          <a:p>
            <a:r>
              <a:rPr lang="en-US" dirty="0"/>
              <a:t>These gestures are purposeful. They are the outward expression of your inner thoughts and feelings.</a:t>
            </a:r>
          </a:p>
          <a:p>
            <a:r>
              <a:rPr lang="en-US" dirty="0"/>
              <a:t>Use gestures with purpose in public speaking situations and you will engage your audience, </a:t>
            </a:r>
            <a:r>
              <a:rPr lang="en-US" dirty="0" smtClean="0"/>
              <a:t>and help them comprehend and remember your message. </a:t>
            </a:r>
            <a:endParaRPr lang="en-US" dirty="0"/>
          </a:p>
          <a:p>
            <a:endParaRPr lang="en-US" dirty="0"/>
          </a:p>
        </p:txBody>
      </p:sp>
    </p:spTree>
    <p:extLst>
      <p:ext uri="{BB962C8B-B14F-4D97-AF65-F5344CB8AC3E}">
        <p14:creationId xmlns:p14="http://schemas.microsoft.com/office/powerpoint/2010/main" val="3946791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1026" name="Picture 2" descr="Speech Walking Movement Pattern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85800"/>
            <a:ext cx="7179118"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579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55000" lnSpcReduction="20000"/>
          </a:bodyPr>
          <a:lstStyle/>
          <a:p>
            <a:pPr fontAlgn="base"/>
            <a:r>
              <a:rPr lang="en-US" b="1" dirty="0"/>
              <a:t>Position 1: </a:t>
            </a:r>
            <a:r>
              <a:rPr lang="en-US" b="1" dirty="0" smtClean="0"/>
              <a:t>Introduction</a:t>
            </a:r>
            <a:endParaRPr lang="en-US" dirty="0"/>
          </a:p>
          <a:p>
            <a:pPr marL="0" indent="0" fontAlgn="base">
              <a:buNone/>
            </a:pPr>
            <a:r>
              <a:rPr lang="en-US" dirty="0"/>
              <a:t>Walk briskly to the position 1 where you will deliver the introduction. Stand in the center of the speaking area. You should be closer to the back of the speaking area, not too close to the audience, but not all the way to the wall</a:t>
            </a:r>
            <a:r>
              <a:rPr lang="en-US" dirty="0" smtClean="0"/>
              <a:t>.</a:t>
            </a:r>
            <a:br>
              <a:rPr lang="en-US" dirty="0" smtClean="0"/>
            </a:br>
            <a:endParaRPr lang="en-US" dirty="0"/>
          </a:p>
          <a:p>
            <a:pPr fontAlgn="base"/>
            <a:r>
              <a:rPr lang="en-US" b="1" dirty="0"/>
              <a:t>Position 2: Main Point 1</a:t>
            </a:r>
            <a:endParaRPr lang="en-US" dirty="0"/>
          </a:p>
          <a:p>
            <a:pPr marL="0" indent="0" fontAlgn="base">
              <a:buNone/>
            </a:pPr>
            <a:r>
              <a:rPr lang="en-US" dirty="0"/>
              <a:t>Move right and forward gracefully to position 2 where you will deliver the first main point. Stand in the right front of the speaking area, closer to the audience than in the previous position</a:t>
            </a:r>
            <a:r>
              <a:rPr lang="en-US" dirty="0" smtClean="0"/>
              <a:t>.</a:t>
            </a:r>
            <a:br>
              <a:rPr lang="en-US" dirty="0" smtClean="0"/>
            </a:br>
            <a:endParaRPr lang="en-US" dirty="0"/>
          </a:p>
          <a:p>
            <a:pPr fontAlgn="base"/>
            <a:r>
              <a:rPr lang="en-US" b="1" dirty="0"/>
              <a:t>Position 3: Main Point 2</a:t>
            </a:r>
            <a:endParaRPr lang="en-US" dirty="0"/>
          </a:p>
          <a:p>
            <a:pPr marL="0" indent="0" fontAlgn="base">
              <a:buNone/>
            </a:pPr>
            <a:r>
              <a:rPr lang="en-US" dirty="0"/>
              <a:t>Move left gracefully to position 3 where you will deliver the second main point. Stand in the center front of the speaking area, close to the audience as in the previous position</a:t>
            </a:r>
            <a:r>
              <a:rPr lang="en-US" dirty="0" smtClean="0"/>
              <a:t>.</a:t>
            </a:r>
            <a:br>
              <a:rPr lang="en-US" dirty="0" smtClean="0"/>
            </a:br>
            <a:endParaRPr lang="en-US" dirty="0"/>
          </a:p>
          <a:p>
            <a:pPr fontAlgn="base"/>
            <a:r>
              <a:rPr lang="en-US" b="1" dirty="0"/>
              <a:t>Position 4: Main Point 3</a:t>
            </a:r>
            <a:endParaRPr lang="en-US" dirty="0"/>
          </a:p>
          <a:p>
            <a:pPr marL="0" indent="0" fontAlgn="base">
              <a:buNone/>
            </a:pPr>
            <a:r>
              <a:rPr lang="en-US" dirty="0"/>
              <a:t>Move left gracefully to position 4 where you will deliver the third main point. Stand in the left front of the speaking area, close to the audience as in the previous position</a:t>
            </a:r>
            <a:r>
              <a:rPr lang="en-US" dirty="0" smtClean="0"/>
              <a:t>.</a:t>
            </a:r>
            <a:br>
              <a:rPr lang="en-US" dirty="0" smtClean="0"/>
            </a:br>
            <a:endParaRPr lang="en-US" dirty="0"/>
          </a:p>
          <a:p>
            <a:pPr fontAlgn="base"/>
            <a:r>
              <a:rPr lang="en-US" b="1" dirty="0"/>
              <a:t>Position 5: Conclusion</a:t>
            </a:r>
            <a:endParaRPr lang="en-US" dirty="0"/>
          </a:p>
          <a:p>
            <a:pPr marL="0" indent="0" fontAlgn="base">
              <a:buNone/>
            </a:pPr>
            <a:r>
              <a:rPr lang="en-US" dirty="0"/>
              <a:t>Move right gracefully to position 5 where you will deliver the conclusion. Stand in the center front of the speaking area, similar to position 3</a:t>
            </a:r>
            <a:r>
              <a:rPr lang="en-US" dirty="0" smtClean="0"/>
              <a:t>.</a:t>
            </a:r>
            <a:endParaRPr lang="en-US" dirty="0"/>
          </a:p>
        </p:txBody>
      </p:sp>
    </p:spTree>
    <p:extLst>
      <p:ext uri="{BB962C8B-B14F-4D97-AF65-F5344CB8AC3E}">
        <p14:creationId xmlns:p14="http://schemas.microsoft.com/office/powerpoint/2010/main" val="226723506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47</TotalTime>
  <Words>139</Words>
  <Application>Microsoft Office PowerPoint</Application>
  <PresentationFormat>On-screen Show (4:3)</PresentationFormat>
  <Paragraphs>53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Gestures and Movement</vt:lpstr>
      <vt:lpstr>Eye Contact</vt:lpstr>
      <vt:lpstr>Distractive Gestures</vt:lpstr>
      <vt:lpstr>Symbolic Gestures</vt:lpstr>
      <vt:lpstr>Descriptive Gestures</vt:lpstr>
      <vt:lpstr>Emotional Gestures</vt:lpstr>
      <vt:lpstr>Be Spontaneous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Gestures and Movement</dc:title>
  <dc:creator>00, 00</dc:creator>
  <cp:lastModifiedBy>00, 00</cp:lastModifiedBy>
  <cp:revision>5</cp:revision>
  <dcterms:created xsi:type="dcterms:W3CDTF">2016-12-13T13:05:41Z</dcterms:created>
  <dcterms:modified xsi:type="dcterms:W3CDTF">2017-03-13T16:03:41Z</dcterms:modified>
</cp:coreProperties>
</file>