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88" r:id="rId2"/>
    <p:sldId id="311" r:id="rId3"/>
    <p:sldId id="289" r:id="rId4"/>
    <p:sldId id="290" r:id="rId5"/>
    <p:sldId id="291" r:id="rId6"/>
    <p:sldId id="292" r:id="rId7"/>
    <p:sldId id="293" r:id="rId8"/>
    <p:sldId id="294" r:id="rId9"/>
    <p:sldId id="295" r:id="rId10"/>
    <p:sldId id="284" r:id="rId11"/>
    <p:sldId id="285" r:id="rId12"/>
    <p:sldId id="286" r:id="rId13"/>
    <p:sldId id="287" r:id="rId14"/>
    <p:sldId id="310" r:id="rId15"/>
    <p:sldId id="308" r:id="rId16"/>
    <p:sldId id="307" r:id="rId17"/>
    <p:sldId id="276" r:id="rId18"/>
    <p:sldId id="301" r:id="rId19"/>
    <p:sldId id="298" r:id="rId20"/>
    <p:sldId id="297" r:id="rId21"/>
    <p:sldId id="305" r:id="rId22"/>
    <p:sldId id="303" r:id="rId23"/>
    <p:sldId id="304" r:id="rId24"/>
    <p:sldId id="300" r:id="rId25"/>
    <p:sldId id="30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704" autoAdjust="0"/>
  </p:normalViewPr>
  <p:slideViewPr>
    <p:cSldViewPr>
      <p:cViewPr varScale="1">
        <p:scale>
          <a:sx n="70" d="100"/>
          <a:sy n="70" d="100"/>
        </p:scale>
        <p:origin x="-1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575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8" y="0"/>
            <a:ext cx="2972421" cy="457513"/>
          </a:xfrm>
          <a:prstGeom prst="rect">
            <a:avLst/>
          </a:prstGeom>
        </p:spPr>
        <p:txBody>
          <a:bodyPr vert="horz" lIns="91440" tIns="45720" rIns="91440" bIns="45720" rtlCol="0"/>
          <a:lstStyle>
            <a:lvl1pPr algn="r">
              <a:defRPr sz="1200"/>
            </a:lvl1pPr>
          </a:lstStyle>
          <a:p>
            <a:fld id="{8B00FD07-AB21-430F-AE92-20EE8013FE7D}" type="datetimeFigureOut">
              <a:rPr lang="en-US" smtClean="0"/>
              <a:t>10/2/2017</a:t>
            </a:fld>
            <a:endParaRPr lang="en-US"/>
          </a:p>
        </p:txBody>
      </p:sp>
      <p:sp>
        <p:nvSpPr>
          <p:cNvPr id="4" name="Footer Placeholder 3"/>
          <p:cNvSpPr>
            <a:spLocks noGrp="1"/>
          </p:cNvSpPr>
          <p:nvPr>
            <p:ph type="ftr" sz="quarter" idx="2"/>
          </p:nvPr>
        </p:nvSpPr>
        <p:spPr>
          <a:xfrm>
            <a:off x="2" y="8684926"/>
            <a:ext cx="2972421" cy="4575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8" y="8684926"/>
            <a:ext cx="2972421" cy="457513"/>
          </a:xfrm>
          <a:prstGeom prst="rect">
            <a:avLst/>
          </a:prstGeom>
        </p:spPr>
        <p:txBody>
          <a:bodyPr vert="horz" lIns="91440" tIns="45720" rIns="91440" bIns="45720" rtlCol="0" anchor="b"/>
          <a:lstStyle>
            <a:lvl1pPr algn="r">
              <a:defRPr sz="1200"/>
            </a:lvl1pPr>
          </a:lstStyle>
          <a:p>
            <a:fld id="{4A2231ED-BC00-41E4-91B0-D0E07C3C2498}" type="slidenum">
              <a:rPr lang="en-US" smtClean="0"/>
              <a:t>‹#›</a:t>
            </a:fld>
            <a:endParaRPr lang="en-US"/>
          </a:p>
        </p:txBody>
      </p:sp>
    </p:spTree>
    <p:extLst>
      <p:ext uri="{BB962C8B-B14F-4D97-AF65-F5344CB8AC3E}">
        <p14:creationId xmlns:p14="http://schemas.microsoft.com/office/powerpoint/2010/main" val="2626844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2D487E-3014-4DDC-BEBD-F7CB5DBE3D16}" type="datetimeFigureOut">
              <a:rPr lang="en-US" smtClean="0"/>
              <a:t>10/2/2017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D28E9-93A0-4C77-8E8D-ED354A3414F6}" type="slidenum">
              <a:rPr lang="en-US" smtClean="0"/>
              <a:t>‹#›</a:t>
            </a:fld>
            <a:endParaRPr lang="en-US"/>
          </a:p>
        </p:txBody>
      </p:sp>
    </p:spTree>
    <p:extLst>
      <p:ext uri="{BB962C8B-B14F-4D97-AF65-F5344CB8AC3E}">
        <p14:creationId xmlns:p14="http://schemas.microsoft.com/office/powerpoint/2010/main" val="332322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09" indent="-285734" eaLnBrk="0" hangingPunct="0">
              <a:defRPr sz="2400">
                <a:solidFill>
                  <a:schemeClr val="tx1"/>
                </a:solidFill>
                <a:latin typeface="Arial" pitchFamily="34" charset="0"/>
                <a:ea typeface="ＭＳ Ｐゴシック" pitchFamily="34" charset="-128"/>
              </a:defRPr>
            </a:lvl2pPr>
            <a:lvl3pPr marL="1142937" indent="-228587" eaLnBrk="0" hangingPunct="0">
              <a:defRPr sz="2400">
                <a:solidFill>
                  <a:schemeClr val="tx1"/>
                </a:solidFill>
                <a:latin typeface="Arial" pitchFamily="34" charset="0"/>
                <a:ea typeface="ＭＳ Ｐゴシック" pitchFamily="34" charset="-128"/>
              </a:defRPr>
            </a:lvl3pPr>
            <a:lvl4pPr marL="1600112" indent="-228587" eaLnBrk="0" hangingPunct="0">
              <a:defRPr sz="2400">
                <a:solidFill>
                  <a:schemeClr val="tx1"/>
                </a:solidFill>
                <a:latin typeface="Arial" pitchFamily="34" charset="0"/>
                <a:ea typeface="ＭＳ Ｐゴシック" pitchFamily="34" charset="-128"/>
              </a:defRPr>
            </a:lvl4pPr>
            <a:lvl5pPr marL="2057287" indent="-228587" eaLnBrk="0" hangingPunct="0">
              <a:defRPr sz="2400">
                <a:solidFill>
                  <a:schemeClr val="tx1"/>
                </a:solidFill>
                <a:latin typeface="Arial" pitchFamily="34" charset="0"/>
                <a:ea typeface="ＭＳ Ｐゴシック" pitchFamily="34" charset="-128"/>
              </a:defRPr>
            </a:lvl5pPr>
            <a:lvl6pPr marL="2514461" indent="-228587"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63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810" indent="-228587"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985" indent="-228587"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64480CA-CAE4-415C-8AA3-0C26E728D369}" type="slidenum">
              <a:rPr lang="en-US" sz="1200"/>
              <a:pPr eaLnBrk="1" hangingPunct="1">
                <a:defRPr/>
              </a:pPr>
              <a:t>14</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413E093-392E-4B71-9154-DA7E57B92BD3}" type="slidenum">
              <a:rPr lang="en-US" sz="1200"/>
              <a:pPr eaLnBrk="1" hangingPunct="1">
                <a:defRPr/>
              </a:pPr>
              <a:t>18</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0E051-7E33-4DA3-9D6F-4D3278F8CB3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310756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0E051-7E33-4DA3-9D6F-4D3278F8CB3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2321595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0E051-7E33-4DA3-9D6F-4D3278F8CB3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99024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0E051-7E33-4DA3-9D6F-4D3278F8CB3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113490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0E051-7E33-4DA3-9D6F-4D3278F8CB3A}"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81906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0E051-7E33-4DA3-9D6F-4D3278F8CB3A}"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360658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20E051-7E33-4DA3-9D6F-4D3278F8CB3A}"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379409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0E051-7E33-4DA3-9D6F-4D3278F8CB3A}"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224271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0E051-7E33-4DA3-9D6F-4D3278F8CB3A}"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331076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0E051-7E33-4DA3-9D6F-4D3278F8CB3A}"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27504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0E051-7E33-4DA3-9D6F-4D3278F8CB3A}"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818C18-A95B-4BDE-800B-AEE7079EC88C}" type="slidenum">
              <a:rPr lang="en-US" smtClean="0"/>
              <a:t>‹#›</a:t>
            </a:fld>
            <a:endParaRPr lang="en-US"/>
          </a:p>
        </p:txBody>
      </p:sp>
    </p:spTree>
    <p:extLst>
      <p:ext uri="{BB962C8B-B14F-4D97-AF65-F5344CB8AC3E}">
        <p14:creationId xmlns:p14="http://schemas.microsoft.com/office/powerpoint/2010/main" val="232789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0E051-7E33-4DA3-9D6F-4D3278F8CB3A}" type="datetimeFigureOut">
              <a:rPr lang="en-US" smtClean="0"/>
              <a:t>10/2/2017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818C18-A95B-4BDE-800B-AEE7079EC88C}" type="slidenum">
              <a:rPr lang="en-US" smtClean="0"/>
              <a:t>‹#›</a:t>
            </a:fld>
            <a:endParaRPr lang="en-US"/>
          </a:p>
        </p:txBody>
      </p:sp>
    </p:spTree>
    <p:extLst>
      <p:ext uri="{BB962C8B-B14F-4D97-AF65-F5344CB8AC3E}">
        <p14:creationId xmlns:p14="http://schemas.microsoft.com/office/powerpoint/2010/main" val="826587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en-US" dirty="0"/>
          </a:p>
        </p:txBody>
      </p:sp>
      <p:sp>
        <p:nvSpPr>
          <p:cNvPr id="5" name="Content Placeholder 4"/>
          <p:cNvSpPr>
            <a:spLocks noGrp="1"/>
          </p:cNvSpPr>
          <p:nvPr>
            <p:ph idx="1"/>
          </p:nvPr>
        </p:nvSpPr>
        <p:spPr>
          <a:xfrm>
            <a:off x="838200" y="1371600"/>
            <a:ext cx="7467600" cy="3505200"/>
          </a:xfrm>
        </p:spPr>
        <p:txBody>
          <a:bodyPr>
            <a:normAutofit lnSpcReduction="10000"/>
          </a:bodyPr>
          <a:lstStyle/>
          <a:p>
            <a:pPr marL="0" indent="0" algn="ctr">
              <a:buNone/>
            </a:pPr>
            <a:r>
              <a:rPr lang="en-US" sz="6600" b="1" dirty="0" smtClean="0">
                <a:solidFill>
                  <a:srgbClr val="0070C0"/>
                </a:solidFill>
              </a:rPr>
              <a:t>Claims </a:t>
            </a:r>
          </a:p>
          <a:p>
            <a:pPr marL="0" indent="0" algn="ctr">
              <a:buNone/>
            </a:pPr>
            <a:r>
              <a:rPr lang="en-US" sz="6600" b="1" dirty="0" smtClean="0">
                <a:solidFill>
                  <a:srgbClr val="0070C0"/>
                </a:solidFill>
              </a:rPr>
              <a:t>and</a:t>
            </a:r>
          </a:p>
          <a:p>
            <a:pPr marL="0" indent="0" algn="ctr">
              <a:buNone/>
            </a:pPr>
            <a:r>
              <a:rPr lang="en-US" sz="6600" b="1" dirty="0" smtClean="0">
                <a:solidFill>
                  <a:srgbClr val="0070C0"/>
                </a:solidFill>
              </a:rPr>
              <a:t>Counterclaims</a:t>
            </a:r>
            <a:endParaRPr lang="en-US" sz="6600" b="1" dirty="0">
              <a:solidFill>
                <a:srgbClr val="0070C0"/>
              </a:solidFill>
            </a:endParaRPr>
          </a:p>
        </p:txBody>
      </p:sp>
    </p:spTree>
    <p:extLst>
      <p:ext uri="{BB962C8B-B14F-4D97-AF65-F5344CB8AC3E}">
        <p14:creationId xmlns:p14="http://schemas.microsoft.com/office/powerpoint/2010/main" val="2003282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70C0"/>
                </a:solidFill>
              </a:rPr>
              <a:t>2.  Faulty </a:t>
            </a:r>
            <a:r>
              <a:rPr lang="en-US" sz="4800" b="1" dirty="0" smtClean="0">
                <a:solidFill>
                  <a:srgbClr val="0070C0"/>
                </a:solidFill>
              </a:rPr>
              <a:t>Analytical</a:t>
            </a:r>
            <a:r>
              <a:rPr lang="en-US" sz="4800" dirty="0" smtClean="0">
                <a:solidFill>
                  <a:srgbClr val="0070C0"/>
                </a:solidFill>
              </a:rPr>
              <a:t> Assumption</a:t>
            </a:r>
            <a:endParaRPr lang="en-US" sz="4800" dirty="0">
              <a:solidFill>
                <a:srgbClr val="0070C0"/>
              </a:solidFill>
            </a:endParaRPr>
          </a:p>
        </p:txBody>
      </p:sp>
      <p:sp>
        <p:nvSpPr>
          <p:cNvPr id="3" name="Content Placeholder 2"/>
          <p:cNvSpPr>
            <a:spLocks noGrp="1"/>
          </p:cNvSpPr>
          <p:nvPr>
            <p:ph idx="1"/>
          </p:nvPr>
        </p:nvSpPr>
        <p:spPr>
          <a:xfrm>
            <a:off x="457200" y="1371601"/>
            <a:ext cx="8229600" cy="4191000"/>
          </a:xfrm>
        </p:spPr>
        <p:txBody>
          <a:bodyPr>
            <a:normAutofit/>
          </a:bodyPr>
          <a:lstStyle/>
          <a:p>
            <a:pPr marL="0" indent="0">
              <a:buNone/>
            </a:pPr>
            <a:r>
              <a:rPr lang="en-US" i="1" dirty="0" smtClean="0">
                <a:solidFill>
                  <a:schemeClr val="accent1">
                    <a:lumMod val="75000"/>
                  </a:schemeClr>
                </a:solidFill>
              </a:rPr>
              <a:t>Learning about racism might make students more racist.</a:t>
            </a:r>
            <a:endParaRPr lang="en-US" dirty="0" smtClean="0">
              <a:solidFill>
                <a:schemeClr val="accent1">
                  <a:lumMod val="75000"/>
                </a:schemeClr>
              </a:solidFill>
            </a:endParaRPr>
          </a:p>
          <a:p>
            <a:r>
              <a:rPr lang="en-US" dirty="0" smtClean="0"/>
              <a:t>The analytical assumption is that learning </a:t>
            </a:r>
            <a:r>
              <a:rPr lang="en-US" i="1" dirty="0" smtClean="0"/>
              <a:t>about</a:t>
            </a:r>
            <a:r>
              <a:rPr lang="en-US" dirty="0" smtClean="0"/>
              <a:t> racism can </a:t>
            </a:r>
            <a:r>
              <a:rPr lang="en-US" i="1" dirty="0" smtClean="0"/>
              <a:t>make </a:t>
            </a:r>
            <a:r>
              <a:rPr lang="en-US" dirty="0" smtClean="0"/>
              <a:t>you racist. </a:t>
            </a:r>
          </a:p>
          <a:p>
            <a:r>
              <a:rPr lang="en-US" dirty="0" smtClean="0"/>
              <a:t>Show that </a:t>
            </a:r>
            <a:r>
              <a:rPr lang="en-US" u="sng" dirty="0" smtClean="0"/>
              <a:t>the</a:t>
            </a:r>
            <a:r>
              <a:rPr lang="en-US" dirty="0" smtClean="0"/>
              <a:t> cause(s) of a problem is not the same </a:t>
            </a:r>
            <a:r>
              <a:rPr lang="en-US" u="sng" dirty="0" smtClean="0"/>
              <a:t>as</a:t>
            </a:r>
            <a:r>
              <a:rPr lang="en-US" dirty="0" smtClean="0"/>
              <a:t> causing or creating the problem. </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88" t="13492" r="10681" b="14159"/>
          <a:stretch/>
        </p:blipFill>
        <p:spPr bwMode="auto">
          <a:xfrm rot="386164">
            <a:off x="7233969" y="5264280"/>
            <a:ext cx="1386821" cy="1309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115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14" t="38672" r="31271" b="17620"/>
          <a:stretch/>
        </p:blipFill>
        <p:spPr bwMode="auto">
          <a:xfrm>
            <a:off x="5715000" y="4204447"/>
            <a:ext cx="2971800" cy="237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US" sz="4800" dirty="0" smtClean="0">
                <a:solidFill>
                  <a:srgbClr val="0070C0"/>
                </a:solidFill>
              </a:rPr>
              <a:t>3.  Faulty </a:t>
            </a:r>
            <a:r>
              <a:rPr lang="en-US" sz="4800" b="1" dirty="0" smtClean="0">
                <a:solidFill>
                  <a:srgbClr val="0070C0"/>
                </a:solidFill>
              </a:rPr>
              <a:t>Values</a:t>
            </a:r>
            <a:endParaRPr lang="en-US" sz="4800" b="1" dirty="0">
              <a:solidFill>
                <a:srgbClr val="0070C0"/>
              </a:solidFill>
            </a:endParaRPr>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i="1" dirty="0" smtClean="0">
                <a:solidFill>
                  <a:schemeClr val="accent1">
                    <a:lumMod val="75000"/>
                  </a:schemeClr>
                </a:solidFill>
              </a:rPr>
              <a:t>It does not matter that students are racist.</a:t>
            </a:r>
            <a:endParaRPr lang="en-US" dirty="0" smtClean="0">
              <a:solidFill>
                <a:schemeClr val="accent1">
                  <a:lumMod val="75000"/>
                </a:schemeClr>
              </a:solidFill>
            </a:endParaRPr>
          </a:p>
          <a:p>
            <a:r>
              <a:rPr lang="en-US" dirty="0" smtClean="0"/>
              <a:t>The faulty value is that it does not matter if students are racist.</a:t>
            </a:r>
          </a:p>
          <a:p>
            <a:r>
              <a:rPr lang="en-US" dirty="0"/>
              <a:t>S</a:t>
            </a:r>
            <a:r>
              <a:rPr lang="en-US" sz="3200" dirty="0" smtClean="0"/>
              <a:t>how that it DOES matter! </a:t>
            </a:r>
            <a:endParaRPr lang="en-US" sz="3200" dirty="0"/>
          </a:p>
        </p:txBody>
      </p:sp>
    </p:spTree>
    <p:extLst>
      <p:ext uri="{BB962C8B-B14F-4D97-AF65-F5344CB8AC3E}">
        <p14:creationId xmlns:p14="http://schemas.microsoft.com/office/powerpoint/2010/main" val="159341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800" dirty="0" smtClean="0">
                <a:solidFill>
                  <a:srgbClr val="0070C0"/>
                </a:solidFill>
              </a:rPr>
              <a:t>4.  True but </a:t>
            </a:r>
            <a:r>
              <a:rPr lang="en-US" sz="4800" b="1" dirty="0" smtClean="0">
                <a:solidFill>
                  <a:srgbClr val="0070C0"/>
                </a:solidFill>
              </a:rPr>
              <a:t>Irrelevant</a:t>
            </a:r>
            <a:endParaRPr lang="en-US" sz="4800" b="1" dirty="0">
              <a:solidFill>
                <a:srgbClr val="0070C0"/>
              </a:solidFill>
            </a:endParaRPr>
          </a:p>
        </p:txBody>
      </p:sp>
      <p:sp>
        <p:nvSpPr>
          <p:cNvPr id="3" name="Content Placeholder 2"/>
          <p:cNvSpPr>
            <a:spLocks noGrp="1"/>
          </p:cNvSpPr>
          <p:nvPr>
            <p:ph idx="1"/>
          </p:nvPr>
        </p:nvSpPr>
        <p:spPr>
          <a:xfrm>
            <a:off x="457200" y="1143000"/>
            <a:ext cx="8229600" cy="3810001"/>
          </a:xfrm>
        </p:spPr>
        <p:txBody>
          <a:bodyPr>
            <a:normAutofit/>
          </a:bodyPr>
          <a:lstStyle/>
          <a:p>
            <a:pPr marL="0" indent="0">
              <a:buNone/>
            </a:pPr>
            <a:r>
              <a:rPr lang="en-US" i="1" dirty="0" smtClean="0">
                <a:solidFill>
                  <a:schemeClr val="accent1">
                    <a:lumMod val="75000"/>
                  </a:schemeClr>
                </a:solidFill>
              </a:rPr>
              <a:t>Students are already familiar with racism; they don’t need to study it in school.</a:t>
            </a:r>
            <a:endParaRPr lang="en-US" dirty="0" smtClean="0">
              <a:solidFill>
                <a:schemeClr val="accent1">
                  <a:lumMod val="75000"/>
                </a:schemeClr>
              </a:solidFill>
            </a:endParaRPr>
          </a:p>
          <a:p>
            <a:r>
              <a:rPr lang="en-US" dirty="0"/>
              <a:t>A</a:t>
            </a:r>
            <a:r>
              <a:rPr lang="en-US" dirty="0" smtClean="0"/>
              <a:t>cknowledge that while many students are, in fact, already familiar with racism, they still need to learn what </a:t>
            </a:r>
            <a:r>
              <a:rPr lang="en-US" i="1" u="sng" dirty="0" smtClean="0"/>
              <a:t>causes</a:t>
            </a:r>
            <a:r>
              <a:rPr lang="en-US" dirty="0" smtClean="0"/>
              <a:t> it.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343400"/>
            <a:ext cx="2895600" cy="231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122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9272">
            <a:off x="7319939" y="1486586"/>
            <a:ext cx="12827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381000"/>
            <a:ext cx="8534400" cy="1295400"/>
          </a:xfrm>
        </p:spPr>
        <p:txBody>
          <a:bodyPr>
            <a:noAutofit/>
          </a:bodyPr>
          <a:lstStyle/>
          <a:p>
            <a:r>
              <a:rPr lang="en-US" sz="4800" b="1" dirty="0" smtClean="0">
                <a:solidFill>
                  <a:srgbClr val="0070C0"/>
                </a:solidFill>
              </a:rPr>
              <a:t>5. YOUR argument gets stronger!</a:t>
            </a:r>
            <a:endParaRPr lang="en-US" sz="4800" b="1" dirty="0">
              <a:solidFill>
                <a:srgbClr val="0070C0"/>
              </a:solidFill>
            </a:endParaRPr>
          </a:p>
        </p:txBody>
      </p:sp>
      <p:sp>
        <p:nvSpPr>
          <p:cNvPr id="3" name="Content Placeholder 2"/>
          <p:cNvSpPr>
            <a:spLocks noGrp="1"/>
          </p:cNvSpPr>
          <p:nvPr>
            <p:ph idx="1"/>
          </p:nvPr>
        </p:nvSpPr>
        <p:spPr>
          <a:xfrm>
            <a:off x="457200" y="1676400"/>
            <a:ext cx="8229600" cy="5010150"/>
          </a:xfrm>
        </p:spPr>
        <p:txBody>
          <a:bodyPr>
            <a:normAutofit fontScale="85000" lnSpcReduction="10000"/>
          </a:bodyPr>
          <a:lstStyle/>
          <a:p>
            <a:pPr marL="0" indent="0">
              <a:buNone/>
            </a:pPr>
            <a:r>
              <a:rPr lang="en-US" sz="3800" i="1" dirty="0" smtClean="0">
                <a:solidFill>
                  <a:schemeClr val="accent1">
                    <a:lumMod val="75000"/>
                  </a:schemeClr>
                </a:solidFill>
              </a:rPr>
              <a:t>Previous generations didn’t study the </a:t>
            </a:r>
          </a:p>
          <a:p>
            <a:pPr marL="0" indent="0">
              <a:buNone/>
            </a:pPr>
            <a:r>
              <a:rPr lang="en-US" sz="3800" i="1" dirty="0" smtClean="0">
                <a:solidFill>
                  <a:schemeClr val="accent1">
                    <a:lumMod val="75000"/>
                  </a:schemeClr>
                </a:solidFill>
              </a:rPr>
              <a:t>causes of racism, so students now don’t need to.</a:t>
            </a:r>
            <a:endParaRPr lang="en-US" sz="3800" dirty="0" smtClean="0">
              <a:solidFill>
                <a:schemeClr val="accent1">
                  <a:lumMod val="75000"/>
                </a:schemeClr>
              </a:solidFill>
            </a:endParaRPr>
          </a:p>
          <a:p>
            <a:r>
              <a:rPr lang="en-US" sz="3800" dirty="0"/>
              <a:t>S</a:t>
            </a:r>
            <a:r>
              <a:rPr lang="en-US" sz="3800" dirty="0" smtClean="0"/>
              <a:t>how that previous generations did not function adequately in civil society because they had problems with racism.</a:t>
            </a:r>
          </a:p>
          <a:p>
            <a:r>
              <a:rPr lang="en-US" sz="3800" dirty="0" smtClean="0"/>
              <a:t>Therefore, the fact that they didn’t learn about the causes of racism, together with this other information, actually supports the claim that students </a:t>
            </a:r>
            <a:r>
              <a:rPr lang="en-US" sz="3800" i="1" dirty="0" smtClean="0"/>
              <a:t>do</a:t>
            </a:r>
            <a:r>
              <a:rPr lang="en-US" sz="3800" dirty="0" smtClean="0"/>
              <a:t> need to learn what causes racism.</a:t>
            </a:r>
            <a:endParaRPr lang="en-US" sz="3800" dirty="0"/>
          </a:p>
        </p:txBody>
      </p:sp>
    </p:spTree>
    <p:extLst>
      <p:ext uri="{BB962C8B-B14F-4D97-AF65-F5344CB8AC3E}">
        <p14:creationId xmlns:p14="http://schemas.microsoft.com/office/powerpoint/2010/main" val="299968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pPr>
              <a:defRPr/>
            </a:pPr>
            <a:r>
              <a:rPr lang="en-US" dirty="0" smtClean="0">
                <a:effectLst>
                  <a:outerShdw blurRad="38100" dist="38100" dir="2700000" algn="tl">
                    <a:srgbClr val="C0C0C0"/>
                  </a:outerShdw>
                </a:effectLst>
              </a:rPr>
              <a:t>Structure of a Body Paragraph</a:t>
            </a:r>
          </a:p>
        </p:txBody>
      </p:sp>
      <p:pic>
        <p:nvPicPr>
          <p:cNvPr id="1026" name="Picture 2" descr="http://2.bp.blogspot.com/_8vi4m0uMUgo/TBUr26_LHKI/AAAAAAAAAbA/eXxB0zmhVe0/s1600/notebook-paper.jpg"/>
          <p:cNvPicPr>
            <a:picLocks noChangeAspect="1" noChangeArrowheads="1"/>
          </p:cNvPicPr>
          <p:nvPr/>
        </p:nvPicPr>
        <p:blipFill>
          <a:blip r:embed="rId3"/>
          <a:srcRect/>
          <a:stretch>
            <a:fillRect/>
          </a:stretch>
        </p:blipFill>
        <p:spPr bwMode="auto">
          <a:xfrm>
            <a:off x="381000" y="1647825"/>
            <a:ext cx="3756025" cy="49053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14400" y="2209800"/>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914400" y="2590800"/>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35038" y="2940050"/>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39800" y="3719513"/>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898525" y="4667250"/>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4267200" y="2057400"/>
            <a:ext cx="3657600"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Topic Sentence (1 sentence)</a:t>
            </a:r>
          </a:p>
        </p:txBody>
      </p:sp>
      <p:sp>
        <p:nvSpPr>
          <p:cNvPr id="18" name="TextBox 17"/>
          <p:cNvSpPr txBox="1"/>
          <p:nvPr/>
        </p:nvSpPr>
        <p:spPr>
          <a:xfrm>
            <a:off x="4297363" y="2457450"/>
            <a:ext cx="4770437" cy="147732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Embed evidence:</a:t>
            </a:r>
          </a:p>
          <a:p>
            <a:pPr marL="285750" indent="-285750" eaLnBrk="1" hangingPunct="1">
              <a:buFontTx/>
              <a:buChar char="-"/>
              <a:defRPr/>
            </a:pPr>
            <a:r>
              <a:rPr lang="en-US" sz="1800" dirty="0" smtClean="0">
                <a:effectLst>
                  <a:outerShdw blurRad="38100" dist="38100" dir="2700000" algn="tl">
                    <a:srgbClr val="C0C0C0"/>
                  </a:outerShdw>
                </a:effectLst>
              </a:rPr>
              <a:t>Give context</a:t>
            </a:r>
          </a:p>
          <a:p>
            <a:pPr marL="285750" indent="-285750" eaLnBrk="1" hangingPunct="1">
              <a:buFontTx/>
              <a:buChar char="-"/>
              <a:defRPr/>
            </a:pPr>
            <a:r>
              <a:rPr lang="en-US" sz="1800" dirty="0" smtClean="0">
                <a:effectLst>
                  <a:outerShdw blurRad="38100" dist="38100" dir="2700000" algn="tl">
                    <a:srgbClr val="C0C0C0"/>
                  </a:outerShdw>
                </a:effectLst>
              </a:rPr>
              <a:t>Integrate quotations</a:t>
            </a:r>
          </a:p>
          <a:p>
            <a:pPr marL="285750" indent="-285750" eaLnBrk="1" hangingPunct="1">
              <a:buFontTx/>
              <a:buChar char="-"/>
              <a:defRPr/>
            </a:pPr>
            <a:r>
              <a:rPr lang="en-US" sz="1800" dirty="0" smtClean="0">
                <a:effectLst>
                  <a:outerShdw blurRad="38100" dist="38100" dir="2700000" algn="tl">
                    <a:srgbClr val="C0C0C0"/>
                  </a:outerShdw>
                </a:effectLst>
              </a:rPr>
              <a:t>Commentary/analysis  </a:t>
            </a:r>
          </a:p>
          <a:p>
            <a:pPr eaLnBrk="1" hangingPunct="1">
              <a:defRPr/>
            </a:pPr>
            <a:endParaRPr lang="en-US" sz="1800" dirty="0" smtClean="0">
              <a:effectLst>
                <a:outerShdw blurRad="38100" dist="38100" dir="2700000" algn="tl">
                  <a:srgbClr val="C0C0C0"/>
                </a:outerShdw>
              </a:effectLst>
            </a:endParaRPr>
          </a:p>
        </p:txBody>
      </p:sp>
      <p:sp>
        <p:nvSpPr>
          <p:cNvPr id="23" name="TextBox 22"/>
          <p:cNvSpPr txBox="1"/>
          <p:nvPr/>
        </p:nvSpPr>
        <p:spPr>
          <a:xfrm>
            <a:off x="4235450" y="5781675"/>
            <a:ext cx="3657600" cy="92392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Concluding Sentence/Transition (1 sentence – connects back to your topic sentence)</a:t>
            </a:r>
          </a:p>
        </p:txBody>
      </p:sp>
      <p:sp>
        <p:nvSpPr>
          <p:cNvPr id="20" name="TextBox 19"/>
          <p:cNvSpPr txBox="1"/>
          <p:nvPr/>
        </p:nvSpPr>
        <p:spPr>
          <a:xfrm>
            <a:off x="4303073" y="3757636"/>
            <a:ext cx="3657600"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Transition</a:t>
            </a:r>
          </a:p>
        </p:txBody>
      </p:sp>
      <p:sp>
        <p:nvSpPr>
          <p:cNvPr id="21" name="TextBox 20"/>
          <p:cNvSpPr txBox="1"/>
          <p:nvPr/>
        </p:nvSpPr>
        <p:spPr>
          <a:xfrm>
            <a:off x="4303072" y="4483100"/>
            <a:ext cx="4459927" cy="923330"/>
          </a:xfrm>
          <a:prstGeom prst="rect">
            <a:avLst/>
          </a:prstGeom>
          <a:noFill/>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Embed evidence – There is no specific amount you need, but you need to transition between each piece</a:t>
            </a:r>
          </a:p>
        </p:txBody>
      </p:sp>
      <p:sp>
        <p:nvSpPr>
          <p:cNvPr id="22" name="Rectangle 21"/>
          <p:cNvSpPr/>
          <p:nvPr/>
        </p:nvSpPr>
        <p:spPr>
          <a:xfrm>
            <a:off x="939800" y="6243638"/>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914400" y="5640388"/>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919163" y="5037138"/>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5232482"/>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Providing Context</a:t>
            </a:r>
            <a:endParaRPr lang="en-US"/>
          </a:p>
        </p:txBody>
      </p:sp>
      <p:sp>
        <p:nvSpPr>
          <p:cNvPr id="3" name="Content Placeholder 2"/>
          <p:cNvSpPr>
            <a:spLocks noGrp="1"/>
          </p:cNvSpPr>
          <p:nvPr>
            <p:ph idx="1"/>
          </p:nvPr>
        </p:nvSpPr>
        <p:spPr/>
        <p:txBody>
          <a:bodyPr>
            <a:normAutofit fontScale="92500" lnSpcReduction="20000"/>
          </a:bodyPr>
          <a:lstStyle/>
          <a:p>
            <a:r>
              <a:rPr lang="en-US" dirty="0" smtClean="0"/>
              <a:t>Context: Provide information about the source to set up the quotation. </a:t>
            </a:r>
          </a:p>
          <a:p>
            <a:r>
              <a:rPr lang="en-US" dirty="0" smtClean="0"/>
              <a:t>Make sure it helps introduce your quotation.</a:t>
            </a:r>
          </a:p>
          <a:p>
            <a:endParaRPr lang="en-US" dirty="0"/>
          </a:p>
          <a:p>
            <a:r>
              <a:rPr lang="en-US" dirty="0">
                <a:solidFill>
                  <a:srgbClr val="FF0000"/>
                </a:solidFill>
              </a:rPr>
              <a:t>Context:</a:t>
            </a:r>
            <a:r>
              <a:rPr lang="en-US" dirty="0"/>
              <a:t> Statistics say going to college will decrease </a:t>
            </a:r>
            <a:r>
              <a:rPr lang="en-US" dirty="0" smtClean="0"/>
              <a:t>a person’s unemployment rate. </a:t>
            </a:r>
            <a:endParaRPr lang="en-US" dirty="0"/>
          </a:p>
          <a:p>
            <a:r>
              <a:rPr lang="en-US" dirty="0">
                <a:solidFill>
                  <a:srgbClr val="FF0000"/>
                </a:solidFill>
              </a:rPr>
              <a:t>Quotation:</a:t>
            </a:r>
            <a:r>
              <a:rPr lang="en-US" dirty="0"/>
              <a:t> The Bureau of Labor Statistics states, “As level of education increases, the earnings rise and unemployment rates fall” (“New School Year, Old Story: Education Pays).</a:t>
            </a:r>
          </a:p>
          <a:p>
            <a:endParaRPr lang="en-US" dirty="0"/>
          </a:p>
        </p:txBody>
      </p:sp>
    </p:spTree>
    <p:extLst>
      <p:ext uri="{BB962C8B-B14F-4D97-AF65-F5344CB8AC3E}">
        <p14:creationId xmlns:p14="http://schemas.microsoft.com/office/powerpoint/2010/main" val="152243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FF0000"/>
                </a:solidFill>
              </a:rPr>
              <a:t>Topic Sentence:</a:t>
            </a:r>
            <a:r>
              <a:rPr lang="en-US" dirty="0" smtClean="0"/>
              <a:t> A person will make more money in his/her life by going to college.</a:t>
            </a:r>
          </a:p>
          <a:p>
            <a:r>
              <a:rPr lang="en-US" dirty="0" smtClean="0">
                <a:solidFill>
                  <a:srgbClr val="FF0000"/>
                </a:solidFill>
              </a:rPr>
              <a:t>Context:</a:t>
            </a:r>
            <a:r>
              <a:rPr lang="en-US" dirty="0" smtClean="0"/>
              <a:t> Statistics say going to college will decrease the chance of unemployment. </a:t>
            </a:r>
          </a:p>
          <a:p>
            <a:r>
              <a:rPr lang="en-US" dirty="0" smtClean="0">
                <a:solidFill>
                  <a:srgbClr val="FF0000"/>
                </a:solidFill>
              </a:rPr>
              <a:t>Quotation:</a:t>
            </a:r>
            <a:r>
              <a:rPr lang="en-US" dirty="0" smtClean="0"/>
              <a:t> The Bureau of Labor Statistics states, “As level of education increases, the earnings rise and unemployment rates fall” (“New School Year, Old Story: Education Pays).</a:t>
            </a:r>
            <a:endParaRPr lang="en-US" dirty="0"/>
          </a:p>
        </p:txBody>
      </p:sp>
    </p:spTree>
    <p:extLst>
      <p:ext uri="{BB962C8B-B14F-4D97-AF65-F5344CB8AC3E}">
        <p14:creationId xmlns:p14="http://schemas.microsoft.com/office/powerpoint/2010/main" val="3500525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Counterclaim Paragraph</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sz="2900" dirty="0" smtClean="0">
                <a:solidFill>
                  <a:srgbClr val="0070C0"/>
                </a:solidFill>
                <a:latin typeface="+mj-lt"/>
              </a:rPr>
              <a:t>State the concession</a:t>
            </a:r>
          </a:p>
          <a:p>
            <a:pPr marL="514350" indent="-514350">
              <a:buAutoNum type="arabicPeriod"/>
            </a:pPr>
            <a:r>
              <a:rPr lang="en-US" sz="2900" dirty="0" smtClean="0">
                <a:solidFill>
                  <a:srgbClr val="0070C0"/>
                </a:solidFill>
                <a:latin typeface="+mj-lt"/>
              </a:rPr>
              <a:t>Turn </a:t>
            </a:r>
            <a:r>
              <a:rPr lang="en-US" sz="2900" i="1" dirty="0" smtClean="0">
                <a:solidFill>
                  <a:srgbClr val="C00000"/>
                </a:solidFill>
                <a:latin typeface="+mj-lt"/>
              </a:rPr>
              <a:t>against</a:t>
            </a:r>
          </a:p>
          <a:p>
            <a:pPr marL="914400" lvl="1" indent="-514350">
              <a:buAutoNum type="arabicPeriod"/>
            </a:pPr>
            <a:r>
              <a:rPr lang="en-US" sz="2500" dirty="0" smtClean="0">
                <a:latin typeface="+mj-lt"/>
              </a:rPr>
              <a:t>Explain </a:t>
            </a:r>
            <a:r>
              <a:rPr lang="en-US" sz="2500" dirty="0">
                <a:latin typeface="+mj-lt"/>
              </a:rPr>
              <a:t>the </a:t>
            </a:r>
            <a:r>
              <a:rPr lang="en-US" sz="2500" dirty="0" smtClean="0">
                <a:latin typeface="+mj-lt"/>
              </a:rPr>
              <a:t>counterclaim</a:t>
            </a:r>
          </a:p>
          <a:p>
            <a:pPr marL="914400" lvl="1" indent="-514350">
              <a:buAutoNum type="arabicPeriod"/>
            </a:pPr>
            <a:r>
              <a:rPr lang="en-US" sz="2500" dirty="0" smtClean="0">
                <a:latin typeface="+mj-lt"/>
              </a:rPr>
              <a:t>Give evidence </a:t>
            </a:r>
          </a:p>
          <a:p>
            <a:pPr marL="914400" lvl="1" indent="-514350">
              <a:buAutoNum type="arabicPeriod"/>
            </a:pPr>
            <a:r>
              <a:rPr lang="en-US" sz="2500" dirty="0" smtClean="0">
                <a:latin typeface="+mj-lt"/>
              </a:rPr>
              <a:t>Provide the warrant (elaboration/ analysis)</a:t>
            </a:r>
          </a:p>
          <a:p>
            <a:pPr marL="514350" indent="-514350">
              <a:buAutoNum type="arabicPeriod"/>
            </a:pPr>
            <a:r>
              <a:rPr lang="en-US" sz="2900" dirty="0" smtClean="0">
                <a:solidFill>
                  <a:srgbClr val="0070C0"/>
                </a:solidFill>
                <a:latin typeface="+mj-lt"/>
              </a:rPr>
              <a:t>Turn </a:t>
            </a:r>
            <a:r>
              <a:rPr lang="en-US" sz="2900" i="1" dirty="0" smtClean="0">
                <a:solidFill>
                  <a:srgbClr val="00B050"/>
                </a:solidFill>
                <a:latin typeface="+mj-lt"/>
              </a:rPr>
              <a:t>back/refute</a:t>
            </a:r>
          </a:p>
          <a:p>
            <a:pPr marL="914400" lvl="1" indent="-514350">
              <a:buAutoNum type="arabicPeriod"/>
            </a:pPr>
            <a:r>
              <a:rPr lang="en-US" sz="2500" dirty="0" smtClean="0">
                <a:latin typeface="+mj-lt"/>
              </a:rPr>
              <a:t>Explain the evidence AGAINST the counterclaim</a:t>
            </a:r>
          </a:p>
          <a:p>
            <a:pPr marL="914400" lvl="1" indent="-514350">
              <a:buAutoNum type="arabicPeriod"/>
            </a:pPr>
            <a:r>
              <a:rPr lang="en-US" sz="2500" dirty="0" smtClean="0">
                <a:latin typeface="+mj-lt"/>
              </a:rPr>
              <a:t>Give evidence</a:t>
            </a:r>
          </a:p>
          <a:p>
            <a:pPr marL="914400" lvl="1" indent="-514350">
              <a:buAutoNum type="arabicPeriod"/>
            </a:pPr>
            <a:r>
              <a:rPr lang="en-US" sz="2500" dirty="0" smtClean="0">
                <a:latin typeface="+mj-lt"/>
              </a:rPr>
              <a:t>Provide the warrant (elaboration/ analysis)</a:t>
            </a:r>
          </a:p>
          <a:p>
            <a:pPr marL="514350" indent="-514350">
              <a:buAutoNum type="arabicPeriod"/>
            </a:pPr>
            <a:r>
              <a:rPr lang="en-US" sz="2900" dirty="0" smtClean="0">
                <a:solidFill>
                  <a:srgbClr val="0070C0"/>
                </a:solidFill>
                <a:latin typeface="+mj-lt"/>
              </a:rPr>
              <a:t>Conclude paragraph</a:t>
            </a:r>
            <a:endParaRPr lang="en-US" sz="2900" dirty="0">
              <a:solidFill>
                <a:srgbClr val="0070C0"/>
              </a:solidFill>
              <a:latin typeface="+mj-lt"/>
            </a:endParaRPr>
          </a:p>
        </p:txBody>
      </p:sp>
    </p:spTree>
    <p:extLst>
      <p:ext uri="{BB962C8B-B14F-4D97-AF65-F5344CB8AC3E}">
        <p14:creationId xmlns:p14="http://schemas.microsoft.com/office/powerpoint/2010/main" val="2902789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pPr>
              <a:defRPr/>
            </a:pPr>
            <a:r>
              <a:rPr lang="en-US" dirty="0" smtClean="0">
                <a:effectLst>
                  <a:outerShdw blurRad="38100" dist="38100" dir="2700000" algn="tl">
                    <a:srgbClr val="C0C0C0"/>
                  </a:outerShdw>
                </a:effectLst>
                <a:ea typeface="ＭＳ Ｐゴシック" pitchFamily="34" charset="-128"/>
              </a:rPr>
              <a:t>Counterclaim</a:t>
            </a:r>
          </a:p>
        </p:txBody>
      </p:sp>
      <p:pic>
        <p:nvPicPr>
          <p:cNvPr id="1026" name="Picture 2" descr="http://2.bp.blogspot.com/_8vi4m0uMUgo/TBUr26_LHKI/AAAAAAAAAbA/eXxB0zmhVe0/s1600/notebook-paper.jpg"/>
          <p:cNvPicPr>
            <a:picLocks noChangeAspect="1" noChangeArrowheads="1"/>
          </p:cNvPicPr>
          <p:nvPr/>
        </p:nvPicPr>
        <p:blipFill>
          <a:blip r:embed="rId3"/>
          <a:srcRect/>
          <a:stretch>
            <a:fillRect/>
          </a:stretch>
        </p:blipFill>
        <p:spPr bwMode="auto">
          <a:xfrm>
            <a:off x="381000" y="1647825"/>
            <a:ext cx="3756025" cy="49053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914400" y="2209800"/>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1</a:t>
            </a:r>
            <a:endParaRPr lang="en-US" dirty="0"/>
          </a:p>
        </p:txBody>
      </p:sp>
      <p:sp>
        <p:nvSpPr>
          <p:cNvPr id="7" name="Rectangle 6"/>
          <p:cNvSpPr/>
          <p:nvPr/>
        </p:nvSpPr>
        <p:spPr>
          <a:xfrm>
            <a:off x="914400" y="2590800"/>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2</a:t>
            </a:r>
            <a:endParaRPr lang="en-US" dirty="0"/>
          </a:p>
        </p:txBody>
      </p:sp>
      <p:sp>
        <p:nvSpPr>
          <p:cNvPr id="8" name="Rectangle 7"/>
          <p:cNvSpPr/>
          <p:nvPr/>
        </p:nvSpPr>
        <p:spPr>
          <a:xfrm>
            <a:off x="935038" y="2940050"/>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3</a:t>
            </a:r>
            <a:endParaRPr lang="en-US" dirty="0"/>
          </a:p>
        </p:txBody>
      </p:sp>
      <p:sp>
        <p:nvSpPr>
          <p:cNvPr id="9" name="Rectangle 8"/>
          <p:cNvSpPr/>
          <p:nvPr/>
        </p:nvSpPr>
        <p:spPr>
          <a:xfrm>
            <a:off x="939800" y="3719513"/>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14" name="Rectangle 13"/>
          <p:cNvSpPr/>
          <p:nvPr/>
        </p:nvSpPr>
        <p:spPr>
          <a:xfrm>
            <a:off x="898525" y="4667250"/>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5</a:t>
            </a:r>
            <a:endParaRPr lang="en-US" dirty="0"/>
          </a:p>
        </p:txBody>
      </p:sp>
      <p:sp>
        <p:nvSpPr>
          <p:cNvPr id="16" name="TextBox 15"/>
          <p:cNvSpPr txBox="1"/>
          <p:nvPr/>
        </p:nvSpPr>
        <p:spPr>
          <a:xfrm>
            <a:off x="4267200" y="2057400"/>
            <a:ext cx="3657600"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smtClean="0">
                <a:effectLst>
                  <a:outerShdw blurRad="38100" dist="38100" dir="2700000" algn="tl">
                    <a:srgbClr val="C0C0C0"/>
                  </a:outerShdw>
                </a:effectLst>
              </a:rPr>
              <a:t>Concession (Counters </a:t>
            </a:r>
            <a:r>
              <a:rPr lang="en-US" sz="1800" dirty="0" smtClean="0">
                <a:effectLst>
                  <a:outerShdw blurRad="38100" dist="38100" dir="2700000" algn="tl">
                    <a:srgbClr val="C0C0C0"/>
                  </a:outerShdw>
                </a:effectLst>
              </a:rPr>
              <a:t>Thesis)</a:t>
            </a:r>
          </a:p>
        </p:txBody>
      </p:sp>
      <p:sp>
        <p:nvSpPr>
          <p:cNvPr id="17" name="TextBox 16"/>
          <p:cNvSpPr txBox="1"/>
          <p:nvPr/>
        </p:nvSpPr>
        <p:spPr>
          <a:xfrm>
            <a:off x="4259263" y="3533775"/>
            <a:ext cx="3657600" cy="64611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Analyze </a:t>
            </a:r>
            <a:br>
              <a:rPr lang="en-US" sz="1800" dirty="0" smtClean="0">
                <a:effectLst>
                  <a:outerShdw blurRad="38100" dist="38100" dir="2700000" algn="tl">
                    <a:srgbClr val="C0C0C0"/>
                  </a:outerShdw>
                </a:effectLst>
              </a:rPr>
            </a:br>
            <a:r>
              <a:rPr lang="en-US" sz="1800" dirty="0" smtClean="0">
                <a:effectLst>
                  <a:outerShdw blurRad="38100" dist="38100" dir="2700000" algn="tl">
                    <a:srgbClr val="C0C0C0"/>
                  </a:outerShdw>
                </a:effectLst>
              </a:rPr>
              <a:t>Quotation (2-3)</a:t>
            </a:r>
          </a:p>
        </p:txBody>
      </p:sp>
      <p:sp>
        <p:nvSpPr>
          <p:cNvPr id="18" name="TextBox 17"/>
          <p:cNvSpPr txBox="1"/>
          <p:nvPr/>
        </p:nvSpPr>
        <p:spPr>
          <a:xfrm>
            <a:off x="4297363" y="2457450"/>
            <a:ext cx="4770437" cy="36988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Give context/background (1-2 sentences)</a:t>
            </a:r>
          </a:p>
        </p:txBody>
      </p:sp>
      <p:sp>
        <p:nvSpPr>
          <p:cNvPr id="19" name="TextBox 18"/>
          <p:cNvSpPr txBox="1"/>
          <p:nvPr/>
        </p:nvSpPr>
        <p:spPr>
          <a:xfrm>
            <a:off x="4289425" y="2827338"/>
            <a:ext cx="4549775" cy="3698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Integrated Quotation from Text</a:t>
            </a:r>
          </a:p>
        </p:txBody>
      </p:sp>
      <p:sp>
        <p:nvSpPr>
          <p:cNvPr id="23" name="TextBox 22"/>
          <p:cNvSpPr txBox="1"/>
          <p:nvPr/>
        </p:nvSpPr>
        <p:spPr>
          <a:xfrm>
            <a:off x="4235450" y="5934075"/>
            <a:ext cx="4375150" cy="646331"/>
          </a:xfrm>
          <a:prstGeom prst="rect">
            <a:avLst/>
          </a:prstGeom>
          <a:noFill/>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Concluding Sentence (Bring together what you found out)</a:t>
            </a:r>
          </a:p>
        </p:txBody>
      </p:sp>
      <p:grpSp>
        <p:nvGrpSpPr>
          <p:cNvPr id="4110" name="Group 41"/>
          <p:cNvGrpSpPr>
            <a:grpSpLocks/>
          </p:cNvGrpSpPr>
          <p:nvPr/>
        </p:nvGrpSpPr>
        <p:grpSpPr bwMode="auto">
          <a:xfrm>
            <a:off x="6064250" y="3348038"/>
            <a:ext cx="3071813" cy="1200150"/>
            <a:chOff x="5843587" y="3134378"/>
            <a:chExt cx="3071813" cy="1200329"/>
          </a:xfrm>
        </p:grpSpPr>
        <p:cxnSp>
          <p:nvCxnSpPr>
            <p:cNvPr id="29" name="Straight Arrow Connector 28"/>
            <p:cNvCxnSpPr/>
            <p:nvPr/>
          </p:nvCxnSpPr>
          <p:spPr>
            <a:xfrm flipV="1">
              <a:off x="5875337" y="3347440"/>
              <a:ext cx="685800" cy="304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843587" y="3782788"/>
              <a:ext cx="685800" cy="2270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477000" y="3134378"/>
              <a:ext cx="2438400" cy="1200329"/>
            </a:xfrm>
            <a:prstGeom prst="rect">
              <a:avLst/>
            </a:prstGeom>
            <a:noFill/>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defRPr/>
              </a:pPr>
              <a:r>
                <a:rPr lang="en-US" sz="1800" dirty="0" smtClean="0">
                  <a:effectLst>
                    <a:outerShdw blurRad="38100" dist="38100" dir="2700000" algn="tl">
                      <a:srgbClr val="C0C0C0"/>
                    </a:outerShdw>
                  </a:effectLst>
                </a:rPr>
                <a:t>Draw Inferences</a:t>
              </a:r>
            </a:p>
            <a:p>
              <a:pPr eaLnBrk="1" hangingPunct="1">
                <a:buFontTx/>
                <a:buAutoNum type="arabicPeriod"/>
                <a:defRPr/>
              </a:pPr>
              <a:endParaRPr lang="en-US" sz="1800" dirty="0" smtClean="0">
                <a:effectLst>
                  <a:outerShdw blurRad="38100" dist="38100" dir="2700000" algn="tl">
                    <a:srgbClr val="C0C0C0"/>
                  </a:outerShdw>
                </a:effectLst>
              </a:endParaRPr>
            </a:p>
            <a:p>
              <a:pPr eaLnBrk="1" hangingPunct="1">
                <a:buFontTx/>
                <a:buAutoNum type="arabicPeriod"/>
                <a:defRPr/>
              </a:pPr>
              <a:r>
                <a:rPr lang="en-US" sz="1800" dirty="0" smtClean="0">
                  <a:effectLst>
                    <a:outerShdw blurRad="38100" dist="38100" dir="2700000" algn="tl">
                      <a:srgbClr val="C0C0C0"/>
                    </a:outerShdw>
                  </a:effectLst>
                </a:rPr>
                <a:t>Connect to Topic Sentence</a:t>
              </a:r>
            </a:p>
          </p:txBody>
        </p:sp>
      </p:grpSp>
      <p:sp>
        <p:nvSpPr>
          <p:cNvPr id="20" name="TextBox 19"/>
          <p:cNvSpPr txBox="1"/>
          <p:nvPr/>
        </p:nvSpPr>
        <p:spPr>
          <a:xfrm>
            <a:off x="4268909" y="4479707"/>
            <a:ext cx="4778376" cy="369332"/>
          </a:xfrm>
          <a:prstGeom prst="rect">
            <a:avLst/>
          </a:prstGeom>
          <a:noFill/>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Turn Back/Refute; Explain (2 sentences)</a:t>
            </a:r>
          </a:p>
        </p:txBody>
      </p:sp>
      <p:sp>
        <p:nvSpPr>
          <p:cNvPr id="21" name="TextBox 20"/>
          <p:cNvSpPr txBox="1"/>
          <p:nvPr/>
        </p:nvSpPr>
        <p:spPr>
          <a:xfrm>
            <a:off x="4302124" y="5126038"/>
            <a:ext cx="3317875" cy="369332"/>
          </a:xfrm>
          <a:prstGeom prst="rect">
            <a:avLst/>
          </a:prstGeom>
          <a:noFill/>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Integrated Quotation</a:t>
            </a:r>
          </a:p>
        </p:txBody>
      </p:sp>
      <p:sp>
        <p:nvSpPr>
          <p:cNvPr id="22" name="Rectangle 21"/>
          <p:cNvSpPr/>
          <p:nvPr/>
        </p:nvSpPr>
        <p:spPr>
          <a:xfrm>
            <a:off x="939800" y="6243638"/>
            <a:ext cx="312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8</a:t>
            </a:r>
            <a:endParaRPr lang="en-US" dirty="0"/>
          </a:p>
        </p:txBody>
      </p:sp>
      <p:sp>
        <p:nvSpPr>
          <p:cNvPr id="24" name="TextBox 23"/>
          <p:cNvSpPr txBox="1"/>
          <p:nvPr/>
        </p:nvSpPr>
        <p:spPr>
          <a:xfrm>
            <a:off x="4333875" y="5564188"/>
            <a:ext cx="1498600" cy="369887"/>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effectLst>
                  <a:outerShdw blurRad="38100" dist="38100" dir="2700000" algn="tl">
                    <a:srgbClr val="C0C0C0"/>
                  </a:outerShdw>
                </a:effectLst>
              </a:rPr>
              <a:t>Analysis</a:t>
            </a:r>
          </a:p>
        </p:txBody>
      </p:sp>
      <p:sp>
        <p:nvSpPr>
          <p:cNvPr id="25" name="Rectangle 24"/>
          <p:cNvSpPr/>
          <p:nvPr/>
        </p:nvSpPr>
        <p:spPr>
          <a:xfrm>
            <a:off x="914400" y="5640388"/>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7</a:t>
            </a:r>
            <a:endParaRPr lang="en-US" dirty="0"/>
          </a:p>
        </p:txBody>
      </p:sp>
      <p:sp>
        <p:nvSpPr>
          <p:cNvPr id="26" name="Rectangle 25"/>
          <p:cNvSpPr/>
          <p:nvPr/>
        </p:nvSpPr>
        <p:spPr>
          <a:xfrm>
            <a:off x="919163" y="5037138"/>
            <a:ext cx="3124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6</a:t>
            </a:r>
            <a:endParaRPr lang="en-US" dirty="0"/>
          </a:p>
        </p:txBody>
      </p:sp>
    </p:spTree>
    <p:extLst>
      <p:ext uri="{BB962C8B-B14F-4D97-AF65-F5344CB8AC3E}">
        <p14:creationId xmlns:p14="http://schemas.microsoft.com/office/powerpoint/2010/main" val="592822152"/>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State Concession – Turn Against</a:t>
            </a:r>
            <a:endParaRPr lang="en-US"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US" sz="2900" dirty="0" smtClean="0">
                <a:latin typeface="+mj-lt"/>
              </a:rPr>
              <a:t>Introduce the counterargument. Use correct language:</a:t>
            </a:r>
          </a:p>
          <a:p>
            <a:pPr marL="0" indent="0">
              <a:buNone/>
            </a:pPr>
            <a:endParaRPr lang="en-US" sz="2900" dirty="0">
              <a:latin typeface="+mj-lt"/>
            </a:endParaRPr>
          </a:p>
          <a:p>
            <a:pPr marL="0" indent="0">
              <a:buNone/>
            </a:pPr>
            <a:r>
              <a:rPr lang="en-US" sz="3200" dirty="0" smtClean="0"/>
              <a:t>Although </a:t>
            </a:r>
            <a:r>
              <a:rPr lang="en-US" sz="3200" dirty="0"/>
              <a:t>________, some may think </a:t>
            </a:r>
            <a:r>
              <a:rPr lang="en-US" sz="3200" dirty="0" smtClean="0"/>
              <a:t>_______.</a:t>
            </a:r>
          </a:p>
          <a:p>
            <a:pPr marL="0" indent="0">
              <a:buNone/>
            </a:pPr>
            <a:endParaRPr lang="en-US" dirty="0"/>
          </a:p>
          <a:p>
            <a:pPr marL="0" indent="0">
              <a:buNone/>
            </a:pPr>
            <a:r>
              <a:rPr lang="en-US" sz="3200" dirty="0" smtClean="0"/>
              <a:t>Despite </a:t>
            </a:r>
            <a:r>
              <a:rPr lang="en-US" sz="3200" dirty="0"/>
              <a:t>_______, in reality _______. </a:t>
            </a:r>
            <a:endParaRPr lang="en-US" sz="3200" dirty="0" smtClean="0"/>
          </a:p>
          <a:p>
            <a:pPr marL="0" indent="0">
              <a:buNone/>
            </a:pPr>
            <a:endParaRPr lang="en-US" dirty="0"/>
          </a:p>
          <a:p>
            <a:pPr marL="0" indent="0">
              <a:buNone/>
            </a:pPr>
            <a:r>
              <a:rPr lang="en-US" dirty="0"/>
              <a:t>Some people say ____ while others say _____.</a:t>
            </a:r>
          </a:p>
          <a:p>
            <a:pPr marL="0" indent="0">
              <a:buNone/>
            </a:pPr>
            <a:endParaRPr lang="en-US" sz="3200" dirty="0"/>
          </a:p>
        </p:txBody>
      </p:sp>
    </p:spTree>
    <p:extLst>
      <p:ext uri="{BB962C8B-B14F-4D97-AF65-F5344CB8AC3E}">
        <p14:creationId xmlns:p14="http://schemas.microsoft.com/office/powerpoint/2010/main" val="231923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argument</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Intro: Claim</a:t>
            </a:r>
          </a:p>
          <a:p>
            <a:pPr marL="457200" lvl="1" indent="0">
              <a:buNone/>
            </a:pPr>
            <a:r>
              <a:rPr lang="en-US" dirty="0" smtClean="0"/>
              <a:t>- 2 to 3 Body paragraphs with Reasons – Evidence</a:t>
            </a:r>
          </a:p>
          <a:p>
            <a:pPr marL="514350" indent="-514350">
              <a:buFont typeface="+mj-lt"/>
              <a:buAutoNum type="arabicPeriod"/>
            </a:pPr>
            <a:r>
              <a:rPr lang="en-US" dirty="0" smtClean="0"/>
              <a:t>Counterclaim (Turn Against)</a:t>
            </a:r>
          </a:p>
          <a:p>
            <a:pPr marL="0" indent="0">
              <a:buNone/>
            </a:pPr>
            <a:r>
              <a:rPr lang="en-US" dirty="0" smtClean="0"/>
              <a:t>Recognize other side using specific language, which is called a concession </a:t>
            </a:r>
          </a:p>
          <a:p>
            <a:pPr marL="457200" lvl="1" indent="0">
              <a:buNone/>
            </a:pPr>
            <a:r>
              <a:rPr lang="en-US" dirty="0" smtClean="0"/>
              <a:t>- Reasons - Evidence</a:t>
            </a:r>
          </a:p>
          <a:p>
            <a:pPr marL="457200" lvl="1" indent="0">
              <a:buNone/>
            </a:pPr>
            <a:r>
              <a:rPr lang="en-US" dirty="0" smtClean="0"/>
              <a:t>- Refute (Turn </a:t>
            </a:r>
            <a:r>
              <a:rPr lang="en-US" dirty="0"/>
              <a:t>B</a:t>
            </a:r>
            <a:r>
              <a:rPr lang="en-US" dirty="0" smtClean="0"/>
              <a:t>ack): Return to original argument using specific language and use evidence</a:t>
            </a:r>
          </a:p>
          <a:p>
            <a:pPr marL="514350" indent="-514350">
              <a:buFont typeface="+mj-lt"/>
              <a:buAutoNum type="arabicPeriod"/>
            </a:pPr>
            <a:r>
              <a:rPr lang="en-US" dirty="0" smtClean="0"/>
              <a:t>Conclusion: Call to Action</a:t>
            </a:r>
            <a:endParaRPr lang="en-US" dirty="0"/>
          </a:p>
        </p:txBody>
      </p:sp>
    </p:spTree>
    <p:extLst>
      <p:ext uri="{BB962C8B-B14F-4D97-AF65-F5344CB8AC3E}">
        <p14:creationId xmlns:p14="http://schemas.microsoft.com/office/powerpoint/2010/main" val="12585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Turn Back/Refute</a:t>
            </a:r>
            <a:endParaRPr lang="en-US" dirty="0">
              <a:solidFill>
                <a:srgbClr val="0070C0"/>
              </a:solidFill>
            </a:endParaRPr>
          </a:p>
        </p:txBody>
      </p:sp>
      <p:sp>
        <p:nvSpPr>
          <p:cNvPr id="3" name="Content Placeholder 2"/>
          <p:cNvSpPr>
            <a:spLocks noGrp="1"/>
          </p:cNvSpPr>
          <p:nvPr>
            <p:ph idx="1"/>
          </p:nvPr>
        </p:nvSpPr>
        <p:spPr/>
        <p:txBody>
          <a:bodyPr>
            <a:normAutofit/>
          </a:bodyPr>
          <a:lstStyle/>
          <a:p>
            <a:pPr marL="0" lvl="2" indent="0">
              <a:buNone/>
            </a:pPr>
            <a:r>
              <a:rPr lang="en-US" sz="2900" dirty="0" smtClean="0">
                <a:latin typeface="+mj-lt"/>
              </a:rPr>
              <a:t>Now that you have examined the counterargument, return to your original argument. </a:t>
            </a:r>
          </a:p>
          <a:p>
            <a:pPr marL="0" lvl="2" indent="0">
              <a:buNone/>
            </a:pPr>
            <a:endParaRPr lang="en-US" sz="2900" dirty="0">
              <a:latin typeface="+mj-lt"/>
            </a:endParaRPr>
          </a:p>
          <a:p>
            <a:pPr marL="0" indent="0">
              <a:buNone/>
            </a:pPr>
            <a:r>
              <a:rPr lang="en-US" sz="2900" dirty="0" smtClean="0">
                <a:latin typeface="+mj-lt"/>
              </a:rPr>
              <a:t>Use correct language:</a:t>
            </a:r>
            <a:endParaRPr lang="en-US" sz="2900" dirty="0">
              <a:solidFill>
                <a:srgbClr val="0070C0"/>
              </a:solidFill>
              <a:latin typeface="+mj-lt"/>
            </a:endParaRPr>
          </a:p>
          <a:p>
            <a:pPr marL="0" indent="0" algn="ctr">
              <a:buNone/>
            </a:pPr>
            <a:r>
              <a:rPr lang="en-US" sz="2900" dirty="0" smtClean="0">
                <a:solidFill>
                  <a:srgbClr val="0070C0"/>
                </a:solidFill>
                <a:latin typeface="+mj-lt"/>
              </a:rPr>
              <a:t>Transition + why the counter is wrong</a:t>
            </a:r>
          </a:p>
          <a:p>
            <a:pPr marL="0" indent="0">
              <a:buNone/>
            </a:pPr>
            <a:endParaRPr lang="en-US" sz="2900" dirty="0">
              <a:solidFill>
                <a:srgbClr val="0070C0"/>
              </a:solidFill>
              <a:latin typeface="+mj-lt"/>
            </a:endParaRPr>
          </a:p>
          <a:p>
            <a:pPr marL="0" indent="0">
              <a:buNone/>
            </a:pPr>
            <a:r>
              <a:rPr lang="en-US" sz="2900" dirty="0" smtClean="0">
                <a:latin typeface="+mj-lt"/>
              </a:rPr>
              <a:t>However, reason why counter wrong</a:t>
            </a:r>
          </a:p>
          <a:p>
            <a:pPr marL="0" indent="0">
              <a:buNone/>
            </a:pPr>
            <a:r>
              <a:rPr lang="en-US" sz="2900" dirty="0" smtClean="0">
                <a:latin typeface="+mj-lt"/>
              </a:rPr>
              <a:t>Although, reason why counter wrong</a:t>
            </a:r>
            <a:endParaRPr lang="en-US" sz="2900" dirty="0">
              <a:latin typeface="+mj-lt"/>
            </a:endParaRPr>
          </a:p>
        </p:txBody>
      </p:sp>
    </p:spTree>
    <p:extLst>
      <p:ext uri="{BB962C8B-B14F-4D97-AF65-F5344CB8AC3E}">
        <p14:creationId xmlns:p14="http://schemas.microsoft.com/office/powerpoint/2010/main" val="1844016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82000" cy="5257800"/>
          </a:xfrm>
        </p:spPr>
        <p:txBody>
          <a:bodyPr>
            <a:normAutofit/>
          </a:bodyPr>
          <a:lstStyle/>
          <a:p>
            <a:r>
              <a:rPr lang="en-US" dirty="0" smtClean="0"/>
              <a:t>Claim: Pepsi is better than Coke</a:t>
            </a:r>
          </a:p>
          <a:p>
            <a:r>
              <a:rPr lang="en-US" dirty="0" smtClean="0"/>
              <a:t>Reasons: Has a sweeter taste and Pepsi owns more products. </a:t>
            </a:r>
          </a:p>
          <a:p>
            <a:endParaRPr lang="en-US" dirty="0"/>
          </a:p>
          <a:p>
            <a:r>
              <a:rPr lang="en-US" dirty="0" smtClean="0"/>
              <a:t>Counterclaim: Although Pepsi is a great product, Coke has a better market cap. </a:t>
            </a:r>
          </a:p>
          <a:p>
            <a:endParaRPr lang="en-US" dirty="0"/>
          </a:p>
          <a:p>
            <a:r>
              <a:rPr lang="en-US" dirty="0" smtClean="0"/>
              <a:t>Refute: However, Pepsi has more flavors than Coca-Cola. </a:t>
            </a:r>
            <a:endParaRPr lang="en-US" dirty="0"/>
          </a:p>
        </p:txBody>
      </p:sp>
    </p:spTree>
    <p:extLst>
      <p:ext uri="{BB962C8B-B14F-4D97-AF65-F5344CB8AC3E}">
        <p14:creationId xmlns:p14="http://schemas.microsoft.com/office/powerpoint/2010/main" val="3771497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Back/Refute Example</a:t>
            </a:r>
            <a:endParaRPr lang="en-US" dirty="0"/>
          </a:p>
        </p:txBody>
      </p:sp>
      <p:sp>
        <p:nvSpPr>
          <p:cNvPr id="3" name="Content Placeholder 2"/>
          <p:cNvSpPr>
            <a:spLocks noGrp="1"/>
          </p:cNvSpPr>
          <p:nvPr>
            <p:ph idx="1"/>
          </p:nvPr>
        </p:nvSpPr>
        <p:spPr>
          <a:xfrm>
            <a:off x="457200" y="1066800"/>
            <a:ext cx="8229600" cy="5638800"/>
          </a:xfrm>
        </p:spPr>
        <p:txBody>
          <a:bodyPr>
            <a:normAutofit fontScale="70000" lnSpcReduction="20000"/>
          </a:bodyPr>
          <a:lstStyle/>
          <a:p>
            <a:r>
              <a:rPr lang="en-US" dirty="0" smtClean="0">
                <a:solidFill>
                  <a:srgbClr val="FF0000"/>
                </a:solidFill>
              </a:rPr>
              <a:t>Prompt: Write an intro and 2 body paragraphs supporting a claim that we either need or do not need more college graduates. </a:t>
            </a:r>
            <a:br>
              <a:rPr lang="en-US" dirty="0" smtClean="0">
                <a:solidFill>
                  <a:srgbClr val="FF0000"/>
                </a:solidFill>
              </a:rPr>
            </a:br>
            <a:endParaRPr lang="en-US" dirty="0" smtClean="0">
              <a:solidFill>
                <a:srgbClr val="FF0000"/>
              </a:solidFill>
            </a:endParaRPr>
          </a:p>
          <a:p>
            <a:r>
              <a:rPr lang="en-US" dirty="0" smtClean="0">
                <a:solidFill>
                  <a:srgbClr val="FF0000"/>
                </a:solidFill>
              </a:rPr>
              <a:t>Thesis:</a:t>
            </a:r>
            <a:r>
              <a:rPr lang="en-US" dirty="0" smtClean="0"/>
              <a:t> America needs more college graduates. </a:t>
            </a:r>
          </a:p>
          <a:p>
            <a:r>
              <a:rPr lang="en-US" dirty="0" smtClean="0">
                <a:solidFill>
                  <a:srgbClr val="FF0000"/>
                </a:solidFill>
              </a:rPr>
              <a:t>Claim #1:</a:t>
            </a:r>
            <a:r>
              <a:rPr lang="en-US" dirty="0" smtClean="0"/>
              <a:t> People with degrees can better serve the economy by being employed. </a:t>
            </a:r>
            <a:br>
              <a:rPr lang="en-US" dirty="0" smtClean="0"/>
            </a:br>
            <a:r>
              <a:rPr lang="en-US" dirty="0" smtClean="0">
                <a:solidFill>
                  <a:srgbClr val="FF0000"/>
                </a:solidFill>
              </a:rPr>
              <a:t>Quote to support: </a:t>
            </a:r>
            <a:r>
              <a:rPr lang="en-US" dirty="0" smtClean="0"/>
              <a:t>“…the unemployment rate for workers with a professional degree was also the lowest of any education level” (New School Year 63). </a:t>
            </a:r>
          </a:p>
          <a:p>
            <a:endParaRPr lang="en-US" dirty="0"/>
          </a:p>
          <a:p>
            <a:r>
              <a:rPr lang="en-US" dirty="0" smtClean="0">
                <a:solidFill>
                  <a:srgbClr val="FF0000"/>
                </a:solidFill>
              </a:rPr>
              <a:t>Concession:</a:t>
            </a:r>
            <a:r>
              <a:rPr lang="en-US" dirty="0" smtClean="0"/>
              <a:t> Although Obama stresses the importance of college, some can be successful without it. </a:t>
            </a:r>
            <a:br>
              <a:rPr lang="en-US" dirty="0" smtClean="0"/>
            </a:br>
            <a:r>
              <a:rPr lang="en-US" dirty="0" smtClean="0">
                <a:solidFill>
                  <a:srgbClr val="FF0000"/>
                </a:solidFill>
              </a:rPr>
              <a:t>Quote to support: </a:t>
            </a:r>
            <a:r>
              <a:rPr lang="en-US" dirty="0" smtClean="0"/>
              <a:t>“Liddell, whose $1 million purses have bought him a mansion and a Ferrari” (O’Connor 41).</a:t>
            </a:r>
          </a:p>
          <a:p>
            <a:r>
              <a:rPr lang="en-US" dirty="0" smtClean="0">
                <a:solidFill>
                  <a:srgbClr val="FF0000"/>
                </a:solidFill>
              </a:rPr>
              <a:t>Turn Back/Refute: </a:t>
            </a:r>
            <a:r>
              <a:rPr lang="en-US" dirty="0" smtClean="0"/>
              <a:t>However, most careers helping the public require higher education.</a:t>
            </a:r>
          </a:p>
          <a:p>
            <a:r>
              <a:rPr lang="en-US" dirty="0" smtClean="0">
                <a:solidFill>
                  <a:srgbClr val="FF0000"/>
                </a:solidFill>
              </a:rPr>
              <a:t>Quote to support: </a:t>
            </a:r>
            <a:r>
              <a:rPr lang="en-US" dirty="0" smtClean="0"/>
              <a:t>“You want to be a doctor…teacher…police officer…you’re going to need a good education” (Obama 68). </a:t>
            </a:r>
            <a:endParaRPr lang="en-US" dirty="0"/>
          </a:p>
        </p:txBody>
      </p:sp>
    </p:spTree>
    <p:extLst>
      <p:ext uri="{BB962C8B-B14F-4D97-AF65-F5344CB8AC3E}">
        <p14:creationId xmlns:p14="http://schemas.microsoft.com/office/powerpoint/2010/main" val="3563220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 Back/Refute Example</a:t>
            </a:r>
            <a:endParaRPr lang="en-US" dirty="0"/>
          </a:p>
        </p:txBody>
      </p:sp>
      <p:sp>
        <p:nvSpPr>
          <p:cNvPr id="3" name="Content Placeholder 2"/>
          <p:cNvSpPr>
            <a:spLocks noGrp="1"/>
          </p:cNvSpPr>
          <p:nvPr>
            <p:ph idx="1"/>
          </p:nvPr>
        </p:nvSpPr>
        <p:spPr>
          <a:xfrm>
            <a:off x="457200" y="1066800"/>
            <a:ext cx="8229600" cy="5638800"/>
          </a:xfrm>
        </p:spPr>
        <p:txBody>
          <a:bodyPr>
            <a:normAutofit fontScale="70000" lnSpcReduction="20000"/>
          </a:bodyPr>
          <a:lstStyle/>
          <a:p>
            <a:r>
              <a:rPr lang="en-US" dirty="0" smtClean="0">
                <a:solidFill>
                  <a:srgbClr val="FF0000"/>
                </a:solidFill>
              </a:rPr>
              <a:t>Prompt: Write an intro and 2 body paragraphs supporting a claim that we either need or do not need more college graduates. </a:t>
            </a:r>
            <a:br>
              <a:rPr lang="en-US" dirty="0" smtClean="0">
                <a:solidFill>
                  <a:srgbClr val="FF0000"/>
                </a:solidFill>
              </a:rPr>
            </a:br>
            <a:endParaRPr lang="en-US" dirty="0" smtClean="0">
              <a:solidFill>
                <a:srgbClr val="FF0000"/>
              </a:solidFill>
            </a:endParaRPr>
          </a:p>
          <a:p>
            <a:r>
              <a:rPr lang="en-US" dirty="0" smtClean="0">
                <a:solidFill>
                  <a:srgbClr val="FF0000"/>
                </a:solidFill>
              </a:rPr>
              <a:t>Thesis:</a:t>
            </a:r>
            <a:r>
              <a:rPr lang="en-US" dirty="0" smtClean="0"/>
              <a:t> America needs more college graduates. </a:t>
            </a:r>
          </a:p>
          <a:p>
            <a:r>
              <a:rPr lang="en-US" dirty="0" smtClean="0">
                <a:solidFill>
                  <a:srgbClr val="FF0000"/>
                </a:solidFill>
              </a:rPr>
              <a:t>Claim #1:</a:t>
            </a:r>
            <a:r>
              <a:rPr lang="en-US" dirty="0" smtClean="0"/>
              <a:t> People will let the future of the country down by not being a college graduate.</a:t>
            </a:r>
            <a:br>
              <a:rPr lang="en-US" dirty="0" smtClean="0"/>
            </a:br>
            <a:r>
              <a:rPr lang="en-US" dirty="0" smtClean="0">
                <a:solidFill>
                  <a:srgbClr val="FF0000"/>
                </a:solidFill>
              </a:rPr>
              <a:t>Quote to support: </a:t>
            </a:r>
            <a:r>
              <a:rPr lang="en-US" dirty="0" smtClean="0"/>
              <a:t>“…develop your talents and your skills and your intellect so you can help us old folks solve our most difficult problems” (Obama 68). </a:t>
            </a:r>
          </a:p>
          <a:p>
            <a:endParaRPr lang="en-US" dirty="0"/>
          </a:p>
          <a:p>
            <a:r>
              <a:rPr lang="en-US" dirty="0" smtClean="0">
                <a:solidFill>
                  <a:srgbClr val="FF0000"/>
                </a:solidFill>
              </a:rPr>
              <a:t>Concession:</a:t>
            </a:r>
            <a:r>
              <a:rPr lang="en-US" dirty="0" smtClean="0"/>
              <a:t> Even though college is important, some people obtain careers not using their degree. </a:t>
            </a:r>
            <a:br>
              <a:rPr lang="en-US" dirty="0" smtClean="0"/>
            </a:br>
            <a:r>
              <a:rPr lang="en-US" dirty="0" smtClean="0">
                <a:solidFill>
                  <a:srgbClr val="FF0000"/>
                </a:solidFill>
              </a:rPr>
              <a:t>Quote to support: </a:t>
            </a:r>
            <a:r>
              <a:rPr lang="en-US" dirty="0" smtClean="0"/>
              <a:t>“…nearly 80% of Ultimate Fighters have at least some college education, if not degrees” (O’Connor 41).</a:t>
            </a:r>
          </a:p>
          <a:p>
            <a:r>
              <a:rPr lang="en-US" dirty="0" smtClean="0">
                <a:solidFill>
                  <a:srgbClr val="FF0000"/>
                </a:solidFill>
              </a:rPr>
              <a:t>Turn Back/Refute: </a:t>
            </a:r>
            <a:r>
              <a:rPr lang="en-US" dirty="0" smtClean="0"/>
              <a:t>Although, it is rare to find that kind of success that helps society. </a:t>
            </a:r>
          </a:p>
          <a:p>
            <a:r>
              <a:rPr lang="en-US" dirty="0" smtClean="0">
                <a:solidFill>
                  <a:srgbClr val="FF0000"/>
                </a:solidFill>
              </a:rPr>
              <a:t>Quote to support: </a:t>
            </a:r>
            <a:r>
              <a:rPr lang="en-US" dirty="0" smtClean="0"/>
              <a:t>“…sometimes you get that sense from TV that you can be rich and successful without any hard work…Chances are you’re not going to be any one of those things” (Obama 70). </a:t>
            </a:r>
            <a:endParaRPr lang="en-US" dirty="0"/>
          </a:p>
        </p:txBody>
      </p:sp>
    </p:spTree>
    <p:extLst>
      <p:ext uri="{BB962C8B-B14F-4D97-AF65-F5344CB8AC3E}">
        <p14:creationId xmlns:p14="http://schemas.microsoft.com/office/powerpoint/2010/main" val="2780149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0070C0"/>
                </a:solidFill>
              </a:rPr>
              <a:t>State Concession</a:t>
            </a:r>
            <a:endParaRPr lang="en-US"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US" sz="2900" dirty="0" smtClean="0">
                <a:latin typeface="+mj-lt"/>
              </a:rPr>
              <a:t>Introduce the counterargument. Use correct language:</a:t>
            </a:r>
          </a:p>
          <a:p>
            <a:pPr marL="0" indent="0">
              <a:buNone/>
            </a:pPr>
            <a:endParaRPr lang="en-US" sz="2900" dirty="0">
              <a:latin typeface="+mj-lt"/>
            </a:endParaRPr>
          </a:p>
          <a:p>
            <a:pPr marL="0" indent="0">
              <a:buNone/>
            </a:pPr>
            <a:r>
              <a:rPr lang="en-US" sz="3200" dirty="0" smtClean="0"/>
              <a:t>Although </a:t>
            </a:r>
            <a:r>
              <a:rPr lang="en-US" sz="3200" dirty="0"/>
              <a:t>________, some may think </a:t>
            </a:r>
            <a:r>
              <a:rPr lang="en-US" sz="3200" dirty="0" smtClean="0"/>
              <a:t>_______.</a:t>
            </a:r>
          </a:p>
          <a:p>
            <a:pPr marL="0" indent="0">
              <a:buNone/>
            </a:pPr>
            <a:endParaRPr lang="en-US" dirty="0"/>
          </a:p>
          <a:p>
            <a:pPr marL="0" indent="0">
              <a:buNone/>
            </a:pPr>
            <a:r>
              <a:rPr lang="en-US" sz="3200" dirty="0" smtClean="0"/>
              <a:t>Despite </a:t>
            </a:r>
            <a:r>
              <a:rPr lang="en-US" sz="3200" dirty="0"/>
              <a:t>_______, in reality _______. </a:t>
            </a:r>
            <a:endParaRPr lang="en-US" sz="3200" dirty="0" smtClean="0"/>
          </a:p>
          <a:p>
            <a:pPr marL="0" indent="0">
              <a:buNone/>
            </a:pPr>
            <a:endParaRPr lang="en-US" dirty="0"/>
          </a:p>
          <a:p>
            <a:pPr marL="0" indent="0">
              <a:buNone/>
            </a:pPr>
            <a:r>
              <a:rPr lang="en-US" sz="3200" dirty="0" smtClean="0"/>
              <a:t>Some people say ____ while others say _____.</a:t>
            </a:r>
            <a:endParaRPr lang="en-US" sz="3200" dirty="0"/>
          </a:p>
        </p:txBody>
      </p:sp>
    </p:spTree>
    <p:extLst>
      <p:ext uri="{BB962C8B-B14F-4D97-AF65-F5344CB8AC3E}">
        <p14:creationId xmlns:p14="http://schemas.microsoft.com/office/powerpoint/2010/main" val="774965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a:t>
            </a:r>
            <a:endParaRPr lang="en-US" dirty="0"/>
          </a:p>
        </p:txBody>
      </p:sp>
      <p:sp>
        <p:nvSpPr>
          <p:cNvPr id="3" name="Content Placeholder 2"/>
          <p:cNvSpPr>
            <a:spLocks noGrp="1"/>
          </p:cNvSpPr>
          <p:nvPr>
            <p:ph idx="1"/>
          </p:nvPr>
        </p:nvSpPr>
        <p:spPr/>
        <p:txBody>
          <a:bodyPr/>
          <a:lstStyle/>
          <a:p>
            <a:r>
              <a:rPr lang="en-US" dirty="0" smtClean="0"/>
              <a:t>(Author page #)</a:t>
            </a:r>
          </a:p>
          <a:p>
            <a:r>
              <a:rPr lang="en-US" dirty="0" smtClean="0"/>
              <a:t>(Article title page #)</a:t>
            </a:r>
            <a:endParaRPr lang="en-US" dirty="0"/>
          </a:p>
        </p:txBody>
      </p:sp>
    </p:spTree>
    <p:extLst>
      <p:ext uri="{BB962C8B-B14F-4D97-AF65-F5344CB8AC3E}">
        <p14:creationId xmlns:p14="http://schemas.microsoft.com/office/powerpoint/2010/main" val="2696296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6000" dirty="0" smtClean="0">
                <a:solidFill>
                  <a:schemeClr val="accent1">
                    <a:lumMod val="75000"/>
                  </a:schemeClr>
                </a:solidFill>
              </a:rPr>
              <a:t>A thesis is…</a:t>
            </a:r>
            <a:endParaRPr lang="en-US" sz="6000" dirty="0">
              <a:solidFill>
                <a:schemeClr val="accent1">
                  <a:lumMod val="75000"/>
                </a:schemeClr>
              </a:solidFill>
            </a:endParaRPr>
          </a:p>
        </p:txBody>
      </p:sp>
      <p:sp>
        <p:nvSpPr>
          <p:cNvPr id="3" name="Content Placeholder 2"/>
          <p:cNvSpPr>
            <a:spLocks noGrp="1"/>
          </p:cNvSpPr>
          <p:nvPr>
            <p:ph idx="1"/>
          </p:nvPr>
        </p:nvSpPr>
        <p:spPr>
          <a:xfrm>
            <a:off x="228600" y="1189037"/>
            <a:ext cx="8686800" cy="3916363"/>
          </a:xfrm>
        </p:spPr>
        <p:txBody>
          <a:bodyPr>
            <a:normAutofit fontScale="62500" lnSpcReduction="20000"/>
          </a:bodyPr>
          <a:lstStyle/>
          <a:p>
            <a:r>
              <a:rPr lang="en-US" sz="4400" dirty="0" smtClean="0">
                <a:latin typeface="TimesNewRomanPSMT"/>
              </a:rPr>
              <a:t>A position you take on a subject and what </a:t>
            </a:r>
            <a:r>
              <a:rPr lang="en-US" sz="4400" dirty="0" smtClean="0">
                <a:latin typeface="TimesNewRomanPSMT"/>
              </a:rPr>
              <a:t>you believe and intend to prove in your essay</a:t>
            </a:r>
          </a:p>
          <a:p>
            <a:r>
              <a:rPr lang="en-US" sz="4400" dirty="0" smtClean="0">
                <a:latin typeface="TimesNewRomanPSMT"/>
              </a:rPr>
              <a:t>Answers the prompt </a:t>
            </a:r>
            <a:endParaRPr lang="en-US" sz="4000" dirty="0">
              <a:latin typeface="TimesNewRomanPSMT"/>
            </a:endParaRPr>
          </a:p>
          <a:p>
            <a:r>
              <a:rPr lang="en-US" sz="4000" dirty="0" smtClean="0">
                <a:latin typeface="TimesNewRomanPSMT"/>
              </a:rPr>
              <a:t>Includes the “why”</a:t>
            </a:r>
          </a:p>
          <a:p>
            <a:endParaRPr lang="en-US" sz="4000" dirty="0" smtClean="0">
              <a:latin typeface="TimesNewRomanPSMT"/>
            </a:endParaRPr>
          </a:p>
          <a:p>
            <a:r>
              <a:rPr lang="en-US" sz="4000" dirty="0" smtClean="0">
                <a:solidFill>
                  <a:srgbClr val="FF0000"/>
                </a:solidFill>
                <a:latin typeface="TimesNewRomanPSMT"/>
              </a:rPr>
              <a:t>Prompt:</a:t>
            </a:r>
            <a:r>
              <a:rPr lang="en-US" sz="4000" dirty="0" smtClean="0">
                <a:latin typeface="TimesNewRomanPSMT"/>
              </a:rPr>
              <a:t> Does America need more college graduates?</a:t>
            </a:r>
          </a:p>
          <a:p>
            <a:r>
              <a:rPr lang="en-US" sz="4100" dirty="0">
                <a:solidFill>
                  <a:srgbClr val="FF0000"/>
                </a:solidFill>
                <a:latin typeface="TimesNewRomanPSMT"/>
              </a:rPr>
              <a:t>Example:</a:t>
            </a:r>
            <a:r>
              <a:rPr lang="en-US" sz="4100" dirty="0">
                <a:latin typeface="TimesNewRomanPSMT"/>
              </a:rPr>
              <a:t> </a:t>
            </a:r>
            <a:r>
              <a:rPr lang="en-US" sz="4100" dirty="0" smtClean="0">
                <a:latin typeface="TimesNewRomanPSMT"/>
              </a:rPr>
              <a:t>American needs more college graduates to help the future of the country.</a:t>
            </a:r>
          </a:p>
          <a:p>
            <a:endParaRPr lang="en-US" sz="4100" dirty="0">
              <a:latin typeface="TimesNewRomanPSMT"/>
            </a:endParaRPr>
          </a:p>
          <a:p>
            <a:r>
              <a:rPr lang="en-US" sz="4100" dirty="0" smtClean="0">
                <a:latin typeface="TimesNewRomanPSMT"/>
              </a:rPr>
              <a:t>Bad: College is good. </a:t>
            </a:r>
            <a:endParaRPr lang="en-US" sz="4100" dirty="0">
              <a:latin typeface="TimesNewRomanPSMT"/>
            </a:endParaRPr>
          </a:p>
          <a:p>
            <a:endParaRPr lang="en-US" sz="4400" dirty="0" smtClean="0">
              <a:latin typeface="TimesNewRomanPSMT"/>
            </a:endParaRPr>
          </a:p>
        </p:txBody>
      </p:sp>
    </p:spTree>
    <p:extLst>
      <p:ext uri="{BB962C8B-B14F-4D97-AF65-F5344CB8AC3E}">
        <p14:creationId xmlns:p14="http://schemas.microsoft.com/office/powerpoint/2010/main" val="664778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6000" dirty="0" smtClean="0">
                <a:solidFill>
                  <a:schemeClr val="accent1">
                    <a:lumMod val="75000"/>
                  </a:schemeClr>
                </a:solidFill>
              </a:rPr>
              <a:t>A claim is…</a:t>
            </a:r>
            <a:endParaRPr lang="en-US" sz="6000" dirty="0">
              <a:solidFill>
                <a:schemeClr val="accent1">
                  <a:lumMod val="75000"/>
                </a:schemeClr>
              </a:solidFill>
            </a:endParaRPr>
          </a:p>
        </p:txBody>
      </p:sp>
      <p:sp>
        <p:nvSpPr>
          <p:cNvPr id="3" name="Content Placeholder 2"/>
          <p:cNvSpPr>
            <a:spLocks noGrp="1"/>
          </p:cNvSpPr>
          <p:nvPr>
            <p:ph idx="1"/>
          </p:nvPr>
        </p:nvSpPr>
        <p:spPr>
          <a:xfrm>
            <a:off x="228600" y="1189037"/>
            <a:ext cx="8686800" cy="3916363"/>
          </a:xfrm>
        </p:spPr>
        <p:txBody>
          <a:bodyPr>
            <a:normAutofit fontScale="77500" lnSpcReduction="20000"/>
          </a:bodyPr>
          <a:lstStyle/>
          <a:p>
            <a:r>
              <a:rPr lang="en-US" sz="4400" dirty="0" smtClean="0">
                <a:latin typeface="TimesNewRomanPSMT"/>
              </a:rPr>
              <a:t>Supports </a:t>
            </a:r>
            <a:r>
              <a:rPr lang="en-US" sz="4400" dirty="0" smtClean="0">
                <a:latin typeface="TimesNewRomanPSMT"/>
              </a:rPr>
              <a:t>your </a:t>
            </a:r>
            <a:r>
              <a:rPr lang="en-US" sz="4400" dirty="0" smtClean="0">
                <a:latin typeface="TimesNewRomanPSMT"/>
              </a:rPr>
              <a:t>thesis – is not the same as your thesis</a:t>
            </a:r>
            <a:endParaRPr lang="en-US" sz="4400" dirty="0" smtClean="0">
              <a:latin typeface="TimesNewRomanPSMT"/>
            </a:endParaRPr>
          </a:p>
          <a:p>
            <a:r>
              <a:rPr lang="en-US" sz="4400" dirty="0">
                <a:latin typeface="TimesNewRomanPSMT"/>
              </a:rPr>
              <a:t>R</a:t>
            </a:r>
            <a:r>
              <a:rPr lang="en-US" sz="4400" dirty="0" smtClean="0">
                <a:latin typeface="TimesNewRomanPSMT"/>
              </a:rPr>
              <a:t>easons that prove your </a:t>
            </a:r>
            <a:r>
              <a:rPr lang="en-US" sz="4400" dirty="0" smtClean="0">
                <a:latin typeface="TimesNewRomanPSMT"/>
              </a:rPr>
              <a:t>thesis</a:t>
            </a:r>
          </a:p>
          <a:p>
            <a:endParaRPr lang="en-US" sz="4400" dirty="0">
              <a:latin typeface="TimesNewRomanPSMT"/>
            </a:endParaRPr>
          </a:p>
          <a:p>
            <a:r>
              <a:rPr lang="en-US" sz="4400" dirty="0" smtClean="0">
                <a:latin typeface="TimesNewRomanPSMT"/>
              </a:rPr>
              <a:t>Thesis: </a:t>
            </a:r>
            <a:r>
              <a:rPr lang="en-US" sz="4400" dirty="0" smtClean="0">
                <a:latin typeface="TimesNewRomanPSMT"/>
              </a:rPr>
              <a:t>American </a:t>
            </a:r>
            <a:r>
              <a:rPr lang="en-US" sz="4400" dirty="0">
                <a:latin typeface="TimesNewRomanPSMT"/>
              </a:rPr>
              <a:t>needs more college graduates to help the future of the country</a:t>
            </a:r>
            <a:r>
              <a:rPr lang="en-US" sz="4400" dirty="0" smtClean="0">
                <a:latin typeface="TimesNewRomanPSMT"/>
              </a:rPr>
              <a:t>.</a:t>
            </a:r>
            <a:endParaRPr lang="en-US" sz="4400" dirty="0">
              <a:latin typeface="TimesNewRomanPSMT"/>
            </a:endParaRPr>
          </a:p>
          <a:p>
            <a:r>
              <a:rPr lang="en-US" sz="4400" dirty="0" smtClean="0">
                <a:latin typeface="TimesNewRomanPSMT"/>
              </a:rPr>
              <a:t>Claim: More college graduates will help the economy. </a:t>
            </a:r>
            <a:endParaRPr lang="en-US" sz="4400" dirty="0">
              <a:latin typeface="TimesNewRomanPSMT"/>
            </a:endParaRPr>
          </a:p>
        </p:txBody>
      </p:sp>
    </p:spTree>
    <p:extLst>
      <p:ext uri="{BB962C8B-B14F-4D97-AF65-F5344CB8AC3E}">
        <p14:creationId xmlns:p14="http://schemas.microsoft.com/office/powerpoint/2010/main" val="838202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6000" dirty="0" smtClean="0">
                <a:solidFill>
                  <a:schemeClr val="accent1">
                    <a:lumMod val="75000"/>
                  </a:schemeClr>
                </a:solidFill>
              </a:rPr>
              <a:t>A counterclaim is…</a:t>
            </a:r>
            <a:endParaRPr lang="en-US" sz="6000" dirty="0">
              <a:solidFill>
                <a:schemeClr val="accent1">
                  <a:lumMod val="75000"/>
                </a:schemeClr>
              </a:solidFill>
            </a:endParaRPr>
          </a:p>
        </p:txBody>
      </p:sp>
      <p:sp>
        <p:nvSpPr>
          <p:cNvPr id="3" name="Content Placeholder 2"/>
          <p:cNvSpPr>
            <a:spLocks noGrp="1"/>
          </p:cNvSpPr>
          <p:nvPr>
            <p:ph idx="1"/>
          </p:nvPr>
        </p:nvSpPr>
        <p:spPr>
          <a:xfrm>
            <a:off x="228600" y="1265237"/>
            <a:ext cx="8686800" cy="5364163"/>
          </a:xfrm>
        </p:spPr>
        <p:txBody>
          <a:bodyPr>
            <a:normAutofit/>
          </a:bodyPr>
          <a:lstStyle/>
          <a:p>
            <a:r>
              <a:rPr lang="en-US" sz="4400" b="0" i="0" u="none" strike="noStrike" baseline="0" dirty="0" smtClean="0">
                <a:latin typeface="TimesNewRomanPSMT"/>
              </a:rPr>
              <a:t>any position against</a:t>
            </a:r>
            <a:r>
              <a:rPr lang="en-US" sz="4400" b="0" i="0" u="none" strike="noStrike" dirty="0" smtClean="0">
                <a:latin typeface="TimesNewRomanPSMT"/>
              </a:rPr>
              <a:t> your </a:t>
            </a:r>
            <a:r>
              <a:rPr lang="en-US" sz="4400" b="1" i="0" u="none" strike="noStrike" baseline="0" dirty="0" smtClean="0">
                <a:latin typeface="TimesNewRomanPSMT"/>
              </a:rPr>
              <a:t>thesis</a:t>
            </a:r>
          </a:p>
          <a:p>
            <a:pPr lvl="1"/>
            <a:r>
              <a:rPr lang="en-US" sz="2500" b="1" dirty="0" smtClean="0">
                <a:solidFill>
                  <a:srgbClr val="C00000"/>
                </a:solidFill>
              </a:rPr>
              <a:t>Prompt</a:t>
            </a:r>
            <a:r>
              <a:rPr lang="en-US" sz="2500" dirty="0" smtClean="0"/>
              <a:t>: What kind of character is Eddie and why? </a:t>
            </a:r>
          </a:p>
          <a:p>
            <a:pPr lvl="1"/>
            <a:r>
              <a:rPr lang="en-US" sz="2500" b="1" dirty="0" smtClean="0">
                <a:solidFill>
                  <a:srgbClr val="C00000"/>
                </a:solidFill>
              </a:rPr>
              <a:t>Bad</a:t>
            </a:r>
            <a:r>
              <a:rPr lang="en-US" sz="2500" dirty="0" smtClean="0"/>
              <a:t>: Some disagree that Eddie is a flat character.</a:t>
            </a:r>
          </a:p>
          <a:p>
            <a:pPr marL="457200" lvl="1" indent="0">
              <a:buNone/>
            </a:pPr>
            <a:endParaRPr lang="en-US" sz="2500" dirty="0" smtClean="0"/>
          </a:p>
          <a:p>
            <a:pPr lvl="1"/>
            <a:r>
              <a:rPr lang="en-US" sz="2500" b="1" dirty="0" smtClean="0">
                <a:solidFill>
                  <a:srgbClr val="00B050"/>
                </a:solidFill>
              </a:rPr>
              <a:t>Good</a:t>
            </a:r>
            <a:r>
              <a:rPr lang="en-US" sz="2500" dirty="0" smtClean="0"/>
              <a:t>: Despite Soto’s protagonist Eddie being a flat character, some may think he makes several key decisions which would otherwise indicate that he is, in fact, complex.</a:t>
            </a:r>
          </a:p>
          <a:p>
            <a:pPr lvl="2"/>
            <a:r>
              <a:rPr lang="en-US" sz="2100" dirty="0" smtClean="0"/>
              <a:t>Use the correct language to form your counterclaim</a:t>
            </a:r>
          </a:p>
          <a:p>
            <a:pPr lvl="3"/>
            <a:r>
              <a:rPr lang="en-US" sz="1700" dirty="0" smtClean="0"/>
              <a:t>Although ________, some may think _______.</a:t>
            </a:r>
          </a:p>
          <a:p>
            <a:pPr lvl="3"/>
            <a:r>
              <a:rPr lang="en-US" sz="1700" dirty="0" smtClean="0"/>
              <a:t>Despite _______, in reality _______. </a:t>
            </a:r>
            <a:endParaRPr lang="en-US" sz="1700" dirty="0"/>
          </a:p>
        </p:txBody>
      </p:sp>
    </p:spTree>
    <p:extLst>
      <p:ext uri="{BB962C8B-B14F-4D97-AF65-F5344CB8AC3E}">
        <p14:creationId xmlns:p14="http://schemas.microsoft.com/office/powerpoint/2010/main" val="343652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Counterclaims are beneficial!</a:t>
            </a:r>
            <a:endParaRPr lang="en-US" dirty="0">
              <a:solidFill>
                <a:srgbClr val="0070C0"/>
              </a:solidFill>
            </a:endParaRPr>
          </a:p>
        </p:txBody>
      </p:sp>
      <p:sp>
        <p:nvSpPr>
          <p:cNvPr id="3" name="Content Placeholder 2"/>
          <p:cNvSpPr>
            <a:spLocks noGrp="1"/>
          </p:cNvSpPr>
          <p:nvPr>
            <p:ph idx="1"/>
          </p:nvPr>
        </p:nvSpPr>
        <p:spPr>
          <a:xfrm>
            <a:off x="152400" y="1295400"/>
            <a:ext cx="8534400" cy="4525963"/>
          </a:xfrm>
        </p:spPr>
        <p:txBody>
          <a:bodyPr>
            <a:normAutofit/>
          </a:bodyPr>
          <a:lstStyle/>
          <a:p>
            <a:r>
              <a:rPr lang="en-US" dirty="0" smtClean="0"/>
              <a:t>They acknowledge your reader’s intelligence</a:t>
            </a:r>
          </a:p>
          <a:p>
            <a:r>
              <a:rPr lang="en-US" dirty="0" smtClean="0"/>
              <a:t>They enhances </a:t>
            </a:r>
            <a:r>
              <a:rPr lang="en-US" i="1" dirty="0" smtClean="0"/>
              <a:t>your</a:t>
            </a:r>
            <a:r>
              <a:rPr lang="en-US" dirty="0" smtClean="0"/>
              <a:t> credibility </a:t>
            </a:r>
          </a:p>
          <a:p>
            <a:r>
              <a:rPr lang="en-US" dirty="0" smtClean="0"/>
              <a:t>They sharpen &amp; clarify your thesis (main claim)</a:t>
            </a:r>
          </a:p>
          <a:p>
            <a:r>
              <a:rPr lang="en-US" dirty="0" smtClean="0"/>
              <a:t>They provide a new way to argue your position</a:t>
            </a:r>
          </a:p>
          <a:p>
            <a:endParaRPr lang="en-US" dirty="0">
              <a:solidFill>
                <a:schemeClr val="accent6">
                  <a:lumMod val="50000"/>
                </a:schemeClr>
              </a:solidFill>
            </a:endParaRPr>
          </a:p>
          <a:p>
            <a:pPr marL="0" indent="0">
              <a:buNone/>
            </a:pPr>
            <a:r>
              <a:rPr lang="en-US" dirty="0" smtClean="0">
                <a:solidFill>
                  <a:schemeClr val="accent6">
                    <a:lumMod val="50000"/>
                  </a:schemeClr>
                </a:solidFill>
              </a:rPr>
              <a:t>        </a:t>
            </a:r>
            <a:r>
              <a:rPr lang="en-US" dirty="0">
                <a:solidFill>
                  <a:schemeClr val="accent6">
                    <a:lumMod val="50000"/>
                  </a:schemeClr>
                </a:solidFill>
              </a:rPr>
              <a:t>	</a:t>
            </a:r>
            <a:r>
              <a:rPr lang="en-US" dirty="0" smtClean="0">
                <a:solidFill>
                  <a:schemeClr val="accent6">
                    <a:lumMod val="50000"/>
                  </a:schemeClr>
                </a:solidFill>
              </a:rPr>
              <a:t>			    </a:t>
            </a:r>
            <a:r>
              <a:rPr lang="en-US" dirty="0" smtClean="0"/>
              <a:t>vs.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92220" y="3887539"/>
            <a:ext cx="3046380" cy="2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886200"/>
            <a:ext cx="2743200" cy="228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26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Ways to </a:t>
            </a:r>
            <a:r>
              <a:rPr lang="en-US" dirty="0">
                <a:solidFill>
                  <a:srgbClr val="0070C0"/>
                </a:solidFill>
              </a:rPr>
              <a:t>E</a:t>
            </a:r>
            <a:r>
              <a:rPr lang="en-US" dirty="0" smtClean="0">
                <a:solidFill>
                  <a:srgbClr val="0070C0"/>
                </a:solidFill>
              </a:rPr>
              <a:t>stablish </a:t>
            </a:r>
            <a:r>
              <a:rPr lang="en-US" dirty="0">
                <a:solidFill>
                  <a:srgbClr val="0070C0"/>
                </a:solidFill>
              </a:rPr>
              <a:t>C</a:t>
            </a:r>
            <a:r>
              <a:rPr lang="en-US" dirty="0" smtClean="0">
                <a:solidFill>
                  <a:srgbClr val="0070C0"/>
                </a:solidFill>
              </a:rPr>
              <a:t>ounterclaims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Show others’ views to be faulty!</a:t>
            </a:r>
          </a:p>
          <a:p>
            <a:pPr lvl="1"/>
            <a:r>
              <a:rPr lang="en-US" dirty="0" smtClean="0"/>
              <a:t>Faulty </a:t>
            </a:r>
            <a:r>
              <a:rPr lang="en-US" b="1" dirty="0" smtClean="0"/>
              <a:t>Factual</a:t>
            </a:r>
            <a:r>
              <a:rPr lang="en-US" dirty="0" smtClean="0"/>
              <a:t> Assumption</a:t>
            </a:r>
          </a:p>
          <a:p>
            <a:pPr lvl="1"/>
            <a:r>
              <a:rPr lang="en-US" dirty="0" smtClean="0"/>
              <a:t>Faulty </a:t>
            </a:r>
            <a:r>
              <a:rPr lang="en-US" b="1" dirty="0"/>
              <a:t>Analytical</a:t>
            </a:r>
            <a:r>
              <a:rPr lang="en-US" dirty="0"/>
              <a:t> </a:t>
            </a:r>
            <a:r>
              <a:rPr lang="en-US" dirty="0" smtClean="0"/>
              <a:t>Assumption</a:t>
            </a:r>
          </a:p>
          <a:p>
            <a:pPr lvl="1"/>
            <a:r>
              <a:rPr lang="en-US" dirty="0" smtClean="0"/>
              <a:t>Faulty </a:t>
            </a:r>
            <a:r>
              <a:rPr lang="en-US" b="1" dirty="0" smtClean="0"/>
              <a:t>Values</a:t>
            </a:r>
          </a:p>
          <a:p>
            <a:pPr lvl="1"/>
            <a:r>
              <a:rPr lang="en-US" dirty="0" smtClean="0"/>
              <a:t>True </a:t>
            </a:r>
            <a:r>
              <a:rPr lang="en-US" dirty="0"/>
              <a:t>but </a:t>
            </a:r>
            <a:r>
              <a:rPr lang="en-US" b="1" dirty="0" smtClean="0"/>
              <a:t>Irrelevant</a:t>
            </a:r>
          </a:p>
          <a:p>
            <a:pPr lvl="1"/>
            <a:endParaRPr lang="en-US" dirty="0" smtClean="0"/>
          </a:p>
          <a:p>
            <a:pPr marL="0" indent="0">
              <a:buNone/>
            </a:pPr>
            <a:r>
              <a:rPr lang="en-US" b="1" dirty="0" smtClean="0">
                <a:solidFill>
                  <a:srgbClr val="008000"/>
                </a:solidFill>
              </a:rPr>
              <a:t>This </a:t>
            </a:r>
            <a:r>
              <a:rPr lang="en-US" b="1" dirty="0">
                <a:solidFill>
                  <a:srgbClr val="008000"/>
                </a:solidFill>
              </a:rPr>
              <a:t>makes </a:t>
            </a:r>
            <a:r>
              <a:rPr lang="en-US" b="1" dirty="0" smtClean="0">
                <a:solidFill>
                  <a:srgbClr val="008000"/>
                </a:solidFill>
              </a:rPr>
              <a:t>YOUR argument </a:t>
            </a:r>
          </a:p>
          <a:p>
            <a:pPr marL="0" indent="0">
              <a:buNone/>
            </a:pPr>
            <a:r>
              <a:rPr lang="en-US" b="1" dirty="0" smtClean="0">
                <a:solidFill>
                  <a:srgbClr val="008000"/>
                </a:solidFill>
              </a:rPr>
              <a:t>               stronger!</a:t>
            </a:r>
            <a:endParaRPr lang="en-US" b="1" dirty="0">
              <a:solidFill>
                <a:srgbClr val="008000"/>
              </a:solidFill>
            </a:endParaRP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6060">
            <a:off x="5428303" y="4160334"/>
            <a:ext cx="3486150" cy="228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860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38" t="5995" r="6746" b="7531"/>
          <a:stretch/>
        </p:blipFill>
        <p:spPr bwMode="auto">
          <a:xfrm>
            <a:off x="4247388" y="2895600"/>
            <a:ext cx="4685941" cy="3742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solidFill>
                  <a:srgbClr val="0070C0"/>
                </a:solidFill>
              </a:rPr>
              <a:t>Sample Thesis:</a:t>
            </a:r>
            <a:endParaRPr lang="en-US" dirty="0">
              <a:solidFill>
                <a:srgbClr val="0070C0"/>
              </a:solidFill>
            </a:endParaRPr>
          </a:p>
        </p:txBody>
      </p:sp>
      <p:sp>
        <p:nvSpPr>
          <p:cNvPr id="3" name="Content Placeholder 2"/>
          <p:cNvSpPr>
            <a:spLocks noGrp="1"/>
          </p:cNvSpPr>
          <p:nvPr>
            <p:ph sz="half" idx="1"/>
          </p:nvPr>
        </p:nvSpPr>
        <p:spPr/>
        <p:txBody>
          <a:bodyPr>
            <a:normAutofit/>
          </a:bodyPr>
          <a:lstStyle/>
          <a:p>
            <a:pPr marL="0" indent="0">
              <a:buNone/>
            </a:pPr>
            <a:r>
              <a:rPr lang="en-US" sz="4000" dirty="0" smtClean="0"/>
              <a:t>Thesis:  </a:t>
            </a:r>
          </a:p>
          <a:p>
            <a:pPr marL="0" indent="0">
              <a:buNone/>
            </a:pPr>
            <a:r>
              <a:rPr lang="en-US" sz="4000" b="1" dirty="0" smtClean="0">
                <a:solidFill>
                  <a:schemeClr val="accent1">
                    <a:lumMod val="75000"/>
                  </a:schemeClr>
                </a:solidFill>
              </a:rPr>
              <a:t>Students in high school need to study the causes of racism.</a:t>
            </a:r>
            <a:endParaRPr lang="en-US" sz="4000" b="1" dirty="0">
              <a:solidFill>
                <a:schemeClr val="accent1">
                  <a:lumMod val="75000"/>
                </a:schemeClr>
              </a:solidFill>
            </a:endParaRPr>
          </a:p>
        </p:txBody>
      </p:sp>
    </p:spTree>
    <p:extLst>
      <p:ext uri="{BB962C8B-B14F-4D97-AF65-F5344CB8AC3E}">
        <p14:creationId xmlns:p14="http://schemas.microsoft.com/office/powerpoint/2010/main" val="1039241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0070C0"/>
                </a:solidFill>
              </a:rPr>
              <a:t>1.  Faulty </a:t>
            </a:r>
            <a:r>
              <a:rPr lang="en-US" sz="4800" b="1" dirty="0" smtClean="0">
                <a:solidFill>
                  <a:srgbClr val="0070C0"/>
                </a:solidFill>
              </a:rPr>
              <a:t>Factual</a:t>
            </a:r>
            <a:r>
              <a:rPr lang="en-US" sz="4800" dirty="0" smtClean="0">
                <a:solidFill>
                  <a:srgbClr val="0070C0"/>
                </a:solidFill>
              </a:rPr>
              <a:t> Assumption</a:t>
            </a:r>
            <a:endParaRPr lang="en-US" sz="4800" dirty="0">
              <a:solidFill>
                <a:srgbClr val="0070C0"/>
              </a:solidFill>
            </a:endParaRPr>
          </a:p>
        </p:txBody>
      </p:sp>
      <p:sp>
        <p:nvSpPr>
          <p:cNvPr id="3" name="Content Placeholder 2"/>
          <p:cNvSpPr>
            <a:spLocks noGrp="1"/>
          </p:cNvSpPr>
          <p:nvPr>
            <p:ph idx="1"/>
          </p:nvPr>
        </p:nvSpPr>
        <p:spPr>
          <a:xfrm>
            <a:off x="457200" y="1341437"/>
            <a:ext cx="8229600" cy="4525963"/>
          </a:xfrm>
        </p:spPr>
        <p:txBody>
          <a:bodyPr>
            <a:normAutofit fontScale="92500"/>
          </a:bodyPr>
          <a:lstStyle/>
          <a:p>
            <a:pPr marL="0" indent="0">
              <a:buNone/>
            </a:pPr>
            <a:r>
              <a:rPr lang="en-US" sz="3500" i="1" dirty="0" smtClean="0">
                <a:solidFill>
                  <a:schemeClr val="accent1">
                    <a:lumMod val="75000"/>
                  </a:schemeClr>
                </a:solidFill>
              </a:rPr>
              <a:t>Racism is a thing of the past; therefore, students don’t need to study it.</a:t>
            </a:r>
            <a:endParaRPr lang="en-US" sz="3500" dirty="0" smtClean="0">
              <a:solidFill>
                <a:schemeClr val="accent1">
                  <a:lumMod val="75000"/>
                </a:schemeClr>
              </a:solidFill>
            </a:endParaRPr>
          </a:p>
          <a:p>
            <a:r>
              <a:rPr lang="en-US" sz="3500" dirty="0" smtClean="0"/>
              <a:t>The factual </a:t>
            </a:r>
            <a:r>
              <a:rPr lang="en-US" sz="3500" u="sng" dirty="0" smtClean="0"/>
              <a:t>assumption</a:t>
            </a:r>
            <a:r>
              <a:rPr lang="en-US" sz="3500" dirty="0" smtClean="0"/>
              <a:t> in this example is that racism is a thing of the past. </a:t>
            </a:r>
          </a:p>
          <a:p>
            <a:r>
              <a:rPr lang="en-US" sz="3500" dirty="0" smtClean="0"/>
              <a:t>Show that racism continues to be a problem.</a:t>
            </a:r>
          </a:p>
          <a:p>
            <a:r>
              <a:rPr lang="en-US" sz="3500" dirty="0" smtClean="0"/>
              <a:t>And/or…show that students must understand the past as well as the present to function adequately in civil society.</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334000"/>
            <a:ext cx="2105025" cy="139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671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1088</Words>
  <Application>Microsoft Office PowerPoint</Application>
  <PresentationFormat>On-screen Show (4:3)</PresentationFormat>
  <Paragraphs>177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vt:lpstr>
      <vt:lpstr>Elements of argument</vt:lpstr>
      <vt:lpstr>A thesis is…</vt:lpstr>
      <vt:lpstr>A claim is…</vt:lpstr>
      <vt:lpstr>A counterclaim is…</vt:lpstr>
      <vt:lpstr>Counterclaims are beneficial!</vt:lpstr>
      <vt:lpstr>Ways to Establish Counterclaims</vt:lpstr>
      <vt:lpstr>Sample Thesis:</vt:lpstr>
      <vt:lpstr>1.  Faulty Factual Assumption</vt:lpstr>
      <vt:lpstr>2.  Faulty Analytical Assumption</vt:lpstr>
      <vt:lpstr>3.  Faulty Values</vt:lpstr>
      <vt:lpstr>4.  True but Irrelevant</vt:lpstr>
      <vt:lpstr>5. YOUR argument gets stronger!</vt:lpstr>
      <vt:lpstr>Structure of a Body Paragraph</vt:lpstr>
      <vt:lpstr>Providing Context</vt:lpstr>
      <vt:lpstr>Outline</vt:lpstr>
      <vt:lpstr>Counterclaim Paragraph</vt:lpstr>
      <vt:lpstr>Counterclaim</vt:lpstr>
      <vt:lpstr>State Concession – Turn Against</vt:lpstr>
      <vt:lpstr>Turn Back/Refute</vt:lpstr>
      <vt:lpstr>PowerPoint Presentation</vt:lpstr>
      <vt:lpstr>Turn Back/Refute Example</vt:lpstr>
      <vt:lpstr>Turn Back/Refute Example</vt:lpstr>
      <vt:lpstr>State Concession</vt:lpstr>
      <vt:lpstr>Citation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dc:title>
  <dc:creator>00, 00</dc:creator>
  <cp:lastModifiedBy>00, 00</cp:lastModifiedBy>
  <cp:revision>130</cp:revision>
  <cp:lastPrinted>2014-04-03T14:43:52Z</cp:lastPrinted>
  <dcterms:created xsi:type="dcterms:W3CDTF">2012-02-22T23:29:34Z</dcterms:created>
  <dcterms:modified xsi:type="dcterms:W3CDTF">2017-10-02T18:02:37Z</dcterms:modified>
</cp:coreProperties>
</file>