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257" r:id="rId3"/>
    <p:sldId id="258" r:id="rId4"/>
    <p:sldId id="285" r:id="rId5"/>
    <p:sldId id="263" r:id="rId6"/>
    <p:sldId id="259" r:id="rId7"/>
    <p:sldId id="260" r:id="rId8"/>
    <p:sldId id="279" r:id="rId9"/>
    <p:sldId id="261" r:id="rId10"/>
    <p:sldId id="262" r:id="rId11"/>
    <p:sldId id="264" r:id="rId12"/>
    <p:sldId id="281" r:id="rId13"/>
    <p:sldId id="277" r:id="rId14"/>
    <p:sldId id="278" r:id="rId15"/>
    <p:sldId id="265" r:id="rId16"/>
    <p:sldId id="266" r:id="rId17"/>
    <p:sldId id="272" r:id="rId18"/>
    <p:sldId id="276" r:id="rId19"/>
    <p:sldId id="273" r:id="rId20"/>
    <p:sldId id="286" r:id="rId21"/>
    <p:sldId id="274" r:id="rId22"/>
    <p:sldId id="275" r:id="rId23"/>
    <p:sldId id="283" r:id="rId24"/>
    <p:sldId id="267" r:id="rId25"/>
    <p:sldId id="268" r:id="rId26"/>
    <p:sldId id="269" r:id="rId27"/>
    <p:sldId id="270" r:id="rId28"/>
    <p:sldId id="271" r:id="rId29"/>
    <p:sldId id="287" r:id="rId30"/>
    <p:sldId id="280" r:id="rId31"/>
    <p:sldId id="284" r:id="rId32"/>
    <p:sldId id="282"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967" autoAdjust="0"/>
  </p:normalViewPr>
  <p:slideViewPr>
    <p:cSldViewPr>
      <p:cViewPr varScale="1">
        <p:scale>
          <a:sx n="66" d="100"/>
          <a:sy n="66" d="100"/>
        </p:scale>
        <p:origin x="636"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40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08AB5A-B9D6-4C15-8505-6A445DF3225D}" type="datetimeFigureOut">
              <a:rPr lang="en-US" smtClean="0"/>
              <a:pPr/>
              <a:t>8/27/2019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9CFA2B3-2B19-40EE-A669-B3AC6D79AC65}" type="slidenum">
              <a:rPr lang="en-US" smtClean="0"/>
              <a:pPr/>
              <a:t>‹#›</a:t>
            </a:fld>
            <a:endParaRPr lang="en-US"/>
          </a:p>
        </p:txBody>
      </p:sp>
    </p:spTree>
    <p:extLst>
      <p:ext uri="{BB962C8B-B14F-4D97-AF65-F5344CB8AC3E}">
        <p14:creationId xmlns:p14="http://schemas.microsoft.com/office/powerpoint/2010/main" val="961561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(most impressive; demonstrates you are a sophisticated writer; most difficult to master)</a:t>
            </a:r>
            <a:endParaRPr lang="en-US" dirty="0" smtClean="0"/>
          </a:p>
          <a:p>
            <a:endParaRPr lang="en-US" dirty="0"/>
          </a:p>
        </p:txBody>
      </p:sp>
      <p:sp>
        <p:nvSpPr>
          <p:cNvPr id="4" name="Slide Number Placeholder 3"/>
          <p:cNvSpPr>
            <a:spLocks noGrp="1"/>
          </p:cNvSpPr>
          <p:nvPr>
            <p:ph type="sldNum" sz="quarter" idx="10"/>
          </p:nvPr>
        </p:nvSpPr>
        <p:spPr/>
        <p:txBody>
          <a:bodyPr/>
          <a:lstStyle/>
          <a:p>
            <a:fld id="{89CFA2B3-2B19-40EE-A669-B3AC6D79AC65}" type="slidenum">
              <a:rPr lang="en-US" smtClean="0"/>
              <a:pPr/>
              <a:t>7</a:t>
            </a:fld>
            <a:endParaRPr lang="en-US"/>
          </a:p>
        </p:txBody>
      </p:sp>
    </p:spTree>
    <p:extLst>
      <p:ext uri="{BB962C8B-B14F-4D97-AF65-F5344CB8AC3E}">
        <p14:creationId xmlns:p14="http://schemas.microsoft.com/office/powerpoint/2010/main" val="14643141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CFA2B3-2B19-40EE-A669-B3AC6D79AC65}" type="slidenum">
              <a:rPr lang="en-US" smtClean="0"/>
              <a:pPr/>
              <a:t>16</a:t>
            </a:fld>
            <a:endParaRPr lang="en-US"/>
          </a:p>
        </p:txBody>
      </p:sp>
    </p:spTree>
    <p:extLst>
      <p:ext uri="{BB962C8B-B14F-4D97-AF65-F5344CB8AC3E}">
        <p14:creationId xmlns:p14="http://schemas.microsoft.com/office/powerpoint/2010/main" val="35080526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Encourage discussion on how</a:t>
            </a:r>
            <a:r>
              <a:rPr lang="en-US" baseline="0" dirty="0" smtClean="0"/>
              <a:t> to correct the error.</a:t>
            </a:r>
            <a:endParaRPr lang="en-US" dirty="0"/>
          </a:p>
        </p:txBody>
      </p:sp>
      <p:sp>
        <p:nvSpPr>
          <p:cNvPr id="4" name="Slide Number Placeholder 3"/>
          <p:cNvSpPr>
            <a:spLocks noGrp="1"/>
          </p:cNvSpPr>
          <p:nvPr>
            <p:ph type="sldNum" sz="quarter" idx="10"/>
          </p:nvPr>
        </p:nvSpPr>
        <p:spPr/>
        <p:txBody>
          <a:bodyPr/>
          <a:lstStyle/>
          <a:p>
            <a:fld id="{89CFA2B3-2B19-40EE-A669-B3AC6D79AC65}" type="slidenum">
              <a:rPr lang="en-US" smtClean="0"/>
              <a:pPr/>
              <a:t>17</a:t>
            </a:fld>
            <a:endParaRPr lang="en-US"/>
          </a:p>
        </p:txBody>
      </p:sp>
    </p:spTree>
    <p:extLst>
      <p:ext uri="{BB962C8B-B14F-4D97-AF65-F5344CB8AC3E}">
        <p14:creationId xmlns:p14="http://schemas.microsoft.com/office/powerpoint/2010/main" val="35080526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Encourage discussion on how</a:t>
            </a:r>
            <a:r>
              <a:rPr lang="en-US" baseline="0" dirty="0" smtClean="0"/>
              <a:t> to correct the error.</a:t>
            </a:r>
            <a:endParaRPr lang="en-US" dirty="0" smtClean="0"/>
          </a:p>
          <a:p>
            <a:endParaRPr lang="en-US" dirty="0"/>
          </a:p>
        </p:txBody>
      </p:sp>
      <p:sp>
        <p:nvSpPr>
          <p:cNvPr id="4" name="Slide Number Placeholder 3"/>
          <p:cNvSpPr>
            <a:spLocks noGrp="1"/>
          </p:cNvSpPr>
          <p:nvPr>
            <p:ph type="sldNum" sz="quarter" idx="10"/>
          </p:nvPr>
        </p:nvSpPr>
        <p:spPr/>
        <p:txBody>
          <a:bodyPr/>
          <a:lstStyle/>
          <a:p>
            <a:fld id="{89CFA2B3-2B19-40EE-A669-B3AC6D79AC65}" type="slidenum">
              <a:rPr lang="en-US" smtClean="0"/>
              <a:pPr/>
              <a:t>18</a:t>
            </a:fld>
            <a:endParaRPr lang="en-US"/>
          </a:p>
        </p:txBody>
      </p:sp>
    </p:spTree>
    <p:extLst>
      <p:ext uri="{BB962C8B-B14F-4D97-AF65-F5344CB8AC3E}">
        <p14:creationId xmlns:p14="http://schemas.microsoft.com/office/powerpoint/2010/main" val="35080526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Encourage discussion on how</a:t>
            </a:r>
            <a:r>
              <a:rPr lang="en-US" baseline="0" dirty="0" smtClean="0"/>
              <a:t> to correct the error.</a:t>
            </a:r>
            <a:endParaRPr lang="en-US" dirty="0" smtClean="0"/>
          </a:p>
          <a:p>
            <a:endParaRPr lang="en-US" dirty="0"/>
          </a:p>
        </p:txBody>
      </p:sp>
      <p:sp>
        <p:nvSpPr>
          <p:cNvPr id="4" name="Slide Number Placeholder 3"/>
          <p:cNvSpPr>
            <a:spLocks noGrp="1"/>
          </p:cNvSpPr>
          <p:nvPr>
            <p:ph type="sldNum" sz="quarter" idx="10"/>
          </p:nvPr>
        </p:nvSpPr>
        <p:spPr/>
        <p:txBody>
          <a:bodyPr/>
          <a:lstStyle/>
          <a:p>
            <a:fld id="{89CFA2B3-2B19-40EE-A669-B3AC6D79AC65}" type="slidenum">
              <a:rPr lang="en-US" smtClean="0"/>
              <a:pPr/>
              <a:t>19</a:t>
            </a:fld>
            <a:endParaRPr lang="en-US"/>
          </a:p>
        </p:txBody>
      </p:sp>
    </p:spTree>
    <p:extLst>
      <p:ext uri="{BB962C8B-B14F-4D97-AF65-F5344CB8AC3E}">
        <p14:creationId xmlns:p14="http://schemas.microsoft.com/office/powerpoint/2010/main" val="35080526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Encourage discussion on how</a:t>
            </a:r>
            <a:r>
              <a:rPr lang="en-US" baseline="0" dirty="0" smtClean="0"/>
              <a:t> to correct the error(s).</a:t>
            </a:r>
            <a:endParaRPr lang="en-US" dirty="0" smtClean="0"/>
          </a:p>
          <a:p>
            <a:endParaRPr lang="en-US" dirty="0"/>
          </a:p>
        </p:txBody>
      </p:sp>
      <p:sp>
        <p:nvSpPr>
          <p:cNvPr id="4" name="Slide Number Placeholder 3"/>
          <p:cNvSpPr>
            <a:spLocks noGrp="1"/>
          </p:cNvSpPr>
          <p:nvPr>
            <p:ph type="sldNum" sz="quarter" idx="10"/>
          </p:nvPr>
        </p:nvSpPr>
        <p:spPr/>
        <p:txBody>
          <a:bodyPr/>
          <a:lstStyle/>
          <a:p>
            <a:fld id="{89CFA2B3-2B19-40EE-A669-B3AC6D79AC65}" type="slidenum">
              <a:rPr lang="en-US" smtClean="0"/>
              <a:pPr/>
              <a:t>20</a:t>
            </a:fld>
            <a:endParaRPr lang="en-US"/>
          </a:p>
        </p:txBody>
      </p:sp>
    </p:spTree>
    <p:extLst>
      <p:ext uri="{BB962C8B-B14F-4D97-AF65-F5344CB8AC3E}">
        <p14:creationId xmlns:p14="http://schemas.microsoft.com/office/powerpoint/2010/main" val="65861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Encourage discussion on how</a:t>
            </a:r>
            <a:r>
              <a:rPr lang="en-US" baseline="0" dirty="0" smtClean="0"/>
              <a:t> to correct the error.</a:t>
            </a:r>
            <a:endParaRPr lang="en-US" dirty="0" smtClean="0"/>
          </a:p>
          <a:p>
            <a:endParaRPr lang="en-US" dirty="0"/>
          </a:p>
        </p:txBody>
      </p:sp>
      <p:sp>
        <p:nvSpPr>
          <p:cNvPr id="4" name="Slide Number Placeholder 3"/>
          <p:cNvSpPr>
            <a:spLocks noGrp="1"/>
          </p:cNvSpPr>
          <p:nvPr>
            <p:ph type="sldNum" sz="quarter" idx="10"/>
          </p:nvPr>
        </p:nvSpPr>
        <p:spPr/>
        <p:txBody>
          <a:bodyPr/>
          <a:lstStyle/>
          <a:p>
            <a:fld id="{89CFA2B3-2B19-40EE-A669-B3AC6D79AC65}" type="slidenum">
              <a:rPr lang="en-US" smtClean="0"/>
              <a:pPr/>
              <a:t>21</a:t>
            </a:fld>
            <a:endParaRPr lang="en-US"/>
          </a:p>
        </p:txBody>
      </p:sp>
    </p:spTree>
    <p:extLst>
      <p:ext uri="{BB962C8B-B14F-4D97-AF65-F5344CB8AC3E}">
        <p14:creationId xmlns:p14="http://schemas.microsoft.com/office/powerpoint/2010/main" val="35080526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Encourage discussion on how</a:t>
            </a:r>
            <a:r>
              <a:rPr lang="en-US" baseline="0" dirty="0" smtClean="0"/>
              <a:t> to correct the error.</a:t>
            </a:r>
            <a:endParaRPr lang="en-US" dirty="0" smtClean="0"/>
          </a:p>
          <a:p>
            <a:endParaRPr lang="en-US" dirty="0"/>
          </a:p>
        </p:txBody>
      </p:sp>
      <p:sp>
        <p:nvSpPr>
          <p:cNvPr id="4" name="Slide Number Placeholder 3"/>
          <p:cNvSpPr>
            <a:spLocks noGrp="1"/>
          </p:cNvSpPr>
          <p:nvPr>
            <p:ph type="sldNum" sz="quarter" idx="10"/>
          </p:nvPr>
        </p:nvSpPr>
        <p:spPr/>
        <p:txBody>
          <a:bodyPr/>
          <a:lstStyle/>
          <a:p>
            <a:fld id="{89CFA2B3-2B19-40EE-A669-B3AC6D79AC65}" type="slidenum">
              <a:rPr lang="en-US" smtClean="0"/>
              <a:pPr/>
              <a:t>22</a:t>
            </a:fld>
            <a:endParaRPr lang="en-US"/>
          </a:p>
        </p:txBody>
      </p:sp>
    </p:spTree>
    <p:extLst>
      <p:ext uri="{BB962C8B-B14F-4D97-AF65-F5344CB8AC3E}">
        <p14:creationId xmlns:p14="http://schemas.microsoft.com/office/powerpoint/2010/main" val="35080526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Encourage discussion on how</a:t>
            </a:r>
            <a:r>
              <a:rPr lang="en-US" baseline="0" dirty="0" smtClean="0"/>
              <a:t> to correct the error(s).</a:t>
            </a:r>
            <a:endParaRPr lang="en-US" dirty="0" smtClean="0"/>
          </a:p>
          <a:p>
            <a:endParaRPr lang="en-US" dirty="0"/>
          </a:p>
        </p:txBody>
      </p:sp>
      <p:sp>
        <p:nvSpPr>
          <p:cNvPr id="4" name="Slide Number Placeholder 3"/>
          <p:cNvSpPr>
            <a:spLocks noGrp="1"/>
          </p:cNvSpPr>
          <p:nvPr>
            <p:ph type="sldNum" sz="quarter" idx="10"/>
          </p:nvPr>
        </p:nvSpPr>
        <p:spPr/>
        <p:txBody>
          <a:bodyPr/>
          <a:lstStyle/>
          <a:p>
            <a:fld id="{89CFA2B3-2B19-40EE-A669-B3AC6D79AC65}" type="slidenum">
              <a:rPr lang="en-US" smtClean="0"/>
              <a:pPr/>
              <a:t>23</a:t>
            </a:fld>
            <a:endParaRPr lang="en-US"/>
          </a:p>
        </p:txBody>
      </p:sp>
    </p:spTree>
    <p:extLst>
      <p:ext uri="{BB962C8B-B14F-4D97-AF65-F5344CB8AC3E}">
        <p14:creationId xmlns:p14="http://schemas.microsoft.com/office/powerpoint/2010/main" val="35080526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pulled up a polleverywhere.com poll and</a:t>
            </a:r>
            <a:r>
              <a:rPr lang="en-US" baseline="0" dirty="0" smtClean="0"/>
              <a:t> let students live vote on the correct answer. </a:t>
            </a:r>
            <a:endParaRPr lang="en-US" dirty="0"/>
          </a:p>
        </p:txBody>
      </p:sp>
      <p:sp>
        <p:nvSpPr>
          <p:cNvPr id="4" name="Slide Number Placeholder 3"/>
          <p:cNvSpPr>
            <a:spLocks noGrp="1"/>
          </p:cNvSpPr>
          <p:nvPr>
            <p:ph type="sldNum" sz="quarter" idx="10"/>
          </p:nvPr>
        </p:nvSpPr>
        <p:spPr/>
        <p:txBody>
          <a:bodyPr/>
          <a:lstStyle/>
          <a:p>
            <a:fld id="{89CFA2B3-2B19-40EE-A669-B3AC6D79AC65}" type="slidenum">
              <a:rPr lang="en-US" smtClean="0"/>
              <a:pPr/>
              <a:t>24</a:t>
            </a:fld>
            <a:endParaRPr lang="en-US"/>
          </a:p>
        </p:txBody>
      </p:sp>
    </p:spTree>
    <p:extLst>
      <p:ext uri="{BB962C8B-B14F-4D97-AF65-F5344CB8AC3E}">
        <p14:creationId xmlns:p14="http://schemas.microsoft.com/office/powerpoint/2010/main" val="35080526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 pulled up a polleverywhere.com poll and</a:t>
            </a:r>
            <a:r>
              <a:rPr lang="en-US" baseline="0" dirty="0" smtClean="0"/>
              <a:t> let students live vote on the correct answer. </a:t>
            </a:r>
            <a:endParaRPr lang="en-US" dirty="0" smtClean="0"/>
          </a:p>
          <a:p>
            <a:endParaRPr lang="en-US" dirty="0"/>
          </a:p>
        </p:txBody>
      </p:sp>
      <p:sp>
        <p:nvSpPr>
          <p:cNvPr id="4" name="Slide Number Placeholder 3"/>
          <p:cNvSpPr>
            <a:spLocks noGrp="1"/>
          </p:cNvSpPr>
          <p:nvPr>
            <p:ph type="sldNum" sz="quarter" idx="10"/>
          </p:nvPr>
        </p:nvSpPr>
        <p:spPr/>
        <p:txBody>
          <a:bodyPr/>
          <a:lstStyle/>
          <a:p>
            <a:fld id="{89CFA2B3-2B19-40EE-A669-B3AC6D79AC65}" type="slidenum">
              <a:rPr lang="en-US" smtClean="0"/>
              <a:pPr/>
              <a:t>25</a:t>
            </a:fld>
            <a:endParaRPr lang="en-US"/>
          </a:p>
        </p:txBody>
      </p:sp>
    </p:spTree>
    <p:extLst>
      <p:ext uri="{BB962C8B-B14F-4D97-AF65-F5344CB8AC3E}">
        <p14:creationId xmlns:p14="http://schemas.microsoft.com/office/powerpoint/2010/main" val="35080526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(perfectly acceptable, just not as impressive)</a:t>
            </a:r>
            <a:endParaRPr lang="en-US" dirty="0" smtClean="0"/>
          </a:p>
          <a:p>
            <a:endParaRPr lang="en-US" dirty="0"/>
          </a:p>
        </p:txBody>
      </p:sp>
      <p:sp>
        <p:nvSpPr>
          <p:cNvPr id="4" name="Slide Number Placeholder 3"/>
          <p:cNvSpPr>
            <a:spLocks noGrp="1"/>
          </p:cNvSpPr>
          <p:nvPr>
            <p:ph type="sldNum" sz="quarter" idx="10"/>
          </p:nvPr>
        </p:nvSpPr>
        <p:spPr/>
        <p:txBody>
          <a:bodyPr/>
          <a:lstStyle/>
          <a:p>
            <a:fld id="{89CFA2B3-2B19-40EE-A669-B3AC6D79AC65}" type="slidenum">
              <a:rPr lang="en-US" smtClean="0"/>
              <a:pPr/>
              <a:t>8</a:t>
            </a:fld>
            <a:endParaRPr lang="en-US"/>
          </a:p>
        </p:txBody>
      </p:sp>
    </p:spTree>
    <p:extLst>
      <p:ext uri="{BB962C8B-B14F-4D97-AF65-F5344CB8AC3E}">
        <p14:creationId xmlns:p14="http://schemas.microsoft.com/office/powerpoint/2010/main" val="35080526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CFA2B3-2B19-40EE-A669-B3AC6D79AC65}" type="slidenum">
              <a:rPr lang="en-US" smtClean="0"/>
              <a:pPr/>
              <a:t>26</a:t>
            </a:fld>
            <a:endParaRPr lang="en-US"/>
          </a:p>
        </p:txBody>
      </p:sp>
    </p:spTree>
    <p:extLst>
      <p:ext uri="{BB962C8B-B14F-4D97-AF65-F5344CB8AC3E}">
        <p14:creationId xmlns:p14="http://schemas.microsoft.com/office/powerpoint/2010/main" val="35080526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CFA2B3-2B19-40EE-A669-B3AC6D79AC65}" type="slidenum">
              <a:rPr lang="en-US" smtClean="0"/>
              <a:pPr/>
              <a:t>27</a:t>
            </a:fld>
            <a:endParaRPr lang="en-US"/>
          </a:p>
        </p:txBody>
      </p:sp>
    </p:spTree>
    <p:extLst>
      <p:ext uri="{BB962C8B-B14F-4D97-AF65-F5344CB8AC3E}">
        <p14:creationId xmlns:p14="http://schemas.microsoft.com/office/powerpoint/2010/main" val="35080526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CFA2B3-2B19-40EE-A669-B3AC6D79AC65}" type="slidenum">
              <a:rPr lang="en-US" smtClean="0"/>
              <a:pPr/>
              <a:t>28</a:t>
            </a:fld>
            <a:endParaRPr lang="en-US"/>
          </a:p>
        </p:txBody>
      </p:sp>
    </p:spTree>
    <p:extLst>
      <p:ext uri="{BB962C8B-B14F-4D97-AF65-F5344CB8AC3E}">
        <p14:creationId xmlns:p14="http://schemas.microsoft.com/office/powerpoint/2010/main" val="35080526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CFA2B3-2B19-40EE-A669-B3AC6D79AC65}" type="slidenum">
              <a:rPr lang="en-US" smtClean="0"/>
              <a:pPr/>
              <a:t>29</a:t>
            </a:fld>
            <a:endParaRPr lang="en-US"/>
          </a:p>
        </p:txBody>
      </p:sp>
    </p:spTree>
    <p:extLst>
      <p:ext uri="{BB962C8B-B14F-4D97-AF65-F5344CB8AC3E}">
        <p14:creationId xmlns:p14="http://schemas.microsoft.com/office/powerpoint/2010/main" val="23846912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(perfectly acceptable)</a:t>
            </a:r>
            <a:endParaRPr lang="en-US" dirty="0" smtClean="0"/>
          </a:p>
          <a:p>
            <a:endParaRPr lang="en-US" dirty="0"/>
          </a:p>
        </p:txBody>
      </p:sp>
      <p:sp>
        <p:nvSpPr>
          <p:cNvPr id="4" name="Slide Number Placeholder 3"/>
          <p:cNvSpPr>
            <a:spLocks noGrp="1"/>
          </p:cNvSpPr>
          <p:nvPr>
            <p:ph type="sldNum" sz="quarter" idx="10"/>
          </p:nvPr>
        </p:nvSpPr>
        <p:spPr/>
        <p:txBody>
          <a:bodyPr/>
          <a:lstStyle/>
          <a:p>
            <a:fld id="{89CFA2B3-2B19-40EE-A669-B3AC6D79AC65}" type="slidenum">
              <a:rPr lang="en-US" smtClean="0"/>
              <a:pPr/>
              <a:t>9</a:t>
            </a:fld>
            <a:endParaRPr lang="en-US"/>
          </a:p>
        </p:txBody>
      </p:sp>
    </p:spTree>
    <p:extLst>
      <p:ext uri="{BB962C8B-B14F-4D97-AF65-F5344CB8AC3E}">
        <p14:creationId xmlns:p14="http://schemas.microsoft.com/office/powerpoint/2010/main" val="35080526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(perfectly acceptable, just not as impressive)</a:t>
            </a:r>
            <a:endParaRPr lang="en-US" dirty="0" smtClean="0"/>
          </a:p>
          <a:p>
            <a:endParaRPr lang="en-US" dirty="0"/>
          </a:p>
        </p:txBody>
      </p:sp>
      <p:sp>
        <p:nvSpPr>
          <p:cNvPr id="4" name="Slide Number Placeholder 3"/>
          <p:cNvSpPr>
            <a:spLocks noGrp="1"/>
          </p:cNvSpPr>
          <p:nvPr>
            <p:ph type="sldNum" sz="quarter" idx="10"/>
          </p:nvPr>
        </p:nvSpPr>
        <p:spPr/>
        <p:txBody>
          <a:bodyPr/>
          <a:lstStyle/>
          <a:p>
            <a:fld id="{89CFA2B3-2B19-40EE-A669-B3AC6D79AC65}" type="slidenum">
              <a:rPr lang="en-US" smtClean="0"/>
              <a:pPr/>
              <a:t>10</a:t>
            </a:fld>
            <a:endParaRPr lang="en-US"/>
          </a:p>
        </p:txBody>
      </p:sp>
    </p:spTree>
    <p:extLst>
      <p:ext uri="{BB962C8B-B14F-4D97-AF65-F5344CB8AC3E}">
        <p14:creationId xmlns:p14="http://schemas.microsoft.com/office/powerpoint/2010/main" val="35080526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(perfectly acceptable, just not as impressive)</a:t>
            </a:r>
            <a:endParaRPr lang="en-US" dirty="0" smtClean="0"/>
          </a:p>
          <a:p>
            <a:endParaRPr lang="en-US" dirty="0"/>
          </a:p>
        </p:txBody>
      </p:sp>
      <p:sp>
        <p:nvSpPr>
          <p:cNvPr id="4" name="Slide Number Placeholder 3"/>
          <p:cNvSpPr>
            <a:spLocks noGrp="1"/>
          </p:cNvSpPr>
          <p:nvPr>
            <p:ph type="sldNum" sz="quarter" idx="10"/>
          </p:nvPr>
        </p:nvSpPr>
        <p:spPr/>
        <p:txBody>
          <a:bodyPr/>
          <a:lstStyle/>
          <a:p>
            <a:fld id="{89CFA2B3-2B19-40EE-A669-B3AC6D79AC65}" type="slidenum">
              <a:rPr lang="en-US" smtClean="0"/>
              <a:pPr/>
              <a:t>11</a:t>
            </a:fld>
            <a:endParaRPr lang="en-US"/>
          </a:p>
        </p:txBody>
      </p:sp>
    </p:spTree>
    <p:extLst>
      <p:ext uri="{BB962C8B-B14F-4D97-AF65-F5344CB8AC3E}">
        <p14:creationId xmlns:p14="http://schemas.microsoft.com/office/powerpoint/2010/main" val="35080526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(perfectly acceptable, just not as impressive)</a:t>
            </a:r>
            <a:endParaRPr lang="en-US" dirty="0" smtClean="0"/>
          </a:p>
          <a:p>
            <a:endParaRPr lang="en-US" dirty="0"/>
          </a:p>
        </p:txBody>
      </p:sp>
      <p:sp>
        <p:nvSpPr>
          <p:cNvPr id="4" name="Slide Number Placeholder 3"/>
          <p:cNvSpPr>
            <a:spLocks noGrp="1"/>
          </p:cNvSpPr>
          <p:nvPr>
            <p:ph type="sldNum" sz="quarter" idx="10"/>
          </p:nvPr>
        </p:nvSpPr>
        <p:spPr/>
        <p:txBody>
          <a:bodyPr/>
          <a:lstStyle/>
          <a:p>
            <a:fld id="{89CFA2B3-2B19-40EE-A669-B3AC6D79AC65}" type="slidenum">
              <a:rPr lang="en-US" smtClean="0"/>
              <a:pPr/>
              <a:t>12</a:t>
            </a:fld>
            <a:endParaRPr lang="en-US"/>
          </a:p>
        </p:txBody>
      </p:sp>
    </p:spTree>
    <p:extLst>
      <p:ext uri="{BB962C8B-B14F-4D97-AF65-F5344CB8AC3E}">
        <p14:creationId xmlns:p14="http://schemas.microsoft.com/office/powerpoint/2010/main" val="35080526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(perfectly acceptable, just not as impressive)</a:t>
            </a:r>
            <a:endParaRPr lang="en-US" dirty="0" smtClean="0"/>
          </a:p>
          <a:p>
            <a:endParaRPr lang="en-US" dirty="0"/>
          </a:p>
        </p:txBody>
      </p:sp>
      <p:sp>
        <p:nvSpPr>
          <p:cNvPr id="4" name="Slide Number Placeholder 3"/>
          <p:cNvSpPr>
            <a:spLocks noGrp="1"/>
          </p:cNvSpPr>
          <p:nvPr>
            <p:ph type="sldNum" sz="quarter" idx="10"/>
          </p:nvPr>
        </p:nvSpPr>
        <p:spPr/>
        <p:txBody>
          <a:bodyPr/>
          <a:lstStyle/>
          <a:p>
            <a:fld id="{89CFA2B3-2B19-40EE-A669-B3AC6D79AC65}" type="slidenum">
              <a:rPr lang="en-US" smtClean="0"/>
              <a:pPr/>
              <a:t>13</a:t>
            </a:fld>
            <a:endParaRPr lang="en-US"/>
          </a:p>
        </p:txBody>
      </p:sp>
    </p:spTree>
    <p:extLst>
      <p:ext uri="{BB962C8B-B14F-4D97-AF65-F5344CB8AC3E}">
        <p14:creationId xmlns:p14="http://schemas.microsoft.com/office/powerpoint/2010/main" val="35080526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(perfectly acceptable, just not as impressive)</a:t>
            </a:r>
            <a:endParaRPr lang="en-US" dirty="0" smtClean="0"/>
          </a:p>
          <a:p>
            <a:endParaRPr lang="en-US" dirty="0"/>
          </a:p>
        </p:txBody>
      </p:sp>
      <p:sp>
        <p:nvSpPr>
          <p:cNvPr id="4" name="Slide Number Placeholder 3"/>
          <p:cNvSpPr>
            <a:spLocks noGrp="1"/>
          </p:cNvSpPr>
          <p:nvPr>
            <p:ph type="sldNum" sz="quarter" idx="10"/>
          </p:nvPr>
        </p:nvSpPr>
        <p:spPr/>
        <p:txBody>
          <a:bodyPr/>
          <a:lstStyle/>
          <a:p>
            <a:fld id="{89CFA2B3-2B19-40EE-A669-B3AC6D79AC65}" type="slidenum">
              <a:rPr lang="en-US" smtClean="0"/>
              <a:pPr/>
              <a:t>14</a:t>
            </a:fld>
            <a:endParaRPr lang="en-US"/>
          </a:p>
        </p:txBody>
      </p:sp>
    </p:spTree>
    <p:extLst>
      <p:ext uri="{BB962C8B-B14F-4D97-AF65-F5344CB8AC3E}">
        <p14:creationId xmlns:p14="http://schemas.microsoft.com/office/powerpoint/2010/main" val="35080526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CFA2B3-2B19-40EE-A669-B3AC6D79AC65}" type="slidenum">
              <a:rPr lang="en-US" smtClean="0"/>
              <a:pPr/>
              <a:t>15</a:t>
            </a:fld>
            <a:endParaRPr lang="en-US"/>
          </a:p>
        </p:txBody>
      </p:sp>
    </p:spTree>
    <p:extLst>
      <p:ext uri="{BB962C8B-B14F-4D97-AF65-F5344CB8AC3E}">
        <p14:creationId xmlns:p14="http://schemas.microsoft.com/office/powerpoint/2010/main" val="35080526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CFFCB82-1427-4397-BF2F-2C30CDB0F3BF}" type="datetimeFigureOut">
              <a:rPr lang="en-US" smtClean="0"/>
              <a:pPr/>
              <a:t>8/27/2019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3B0F10-3C09-4321-B880-BD792594D2D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FFCB82-1427-4397-BF2F-2C30CDB0F3BF}" type="datetimeFigureOut">
              <a:rPr lang="en-US" smtClean="0"/>
              <a:pPr/>
              <a:t>8/27/2019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3B0F10-3C09-4321-B880-BD792594D2D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FFCB82-1427-4397-BF2F-2C30CDB0F3BF}" type="datetimeFigureOut">
              <a:rPr lang="en-US" smtClean="0"/>
              <a:pPr/>
              <a:t>8/27/2019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3B0F10-3C09-4321-B880-BD792594D2D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FFCB82-1427-4397-BF2F-2C30CDB0F3BF}" type="datetimeFigureOut">
              <a:rPr lang="en-US" smtClean="0"/>
              <a:pPr/>
              <a:t>8/27/2019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3B0F10-3C09-4321-B880-BD792594D2D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CFFCB82-1427-4397-BF2F-2C30CDB0F3BF}" type="datetimeFigureOut">
              <a:rPr lang="en-US" smtClean="0"/>
              <a:pPr/>
              <a:t>8/27/2019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3B0F10-3C09-4321-B880-BD792594D2D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CFFCB82-1427-4397-BF2F-2C30CDB0F3BF}" type="datetimeFigureOut">
              <a:rPr lang="en-US" smtClean="0"/>
              <a:pPr/>
              <a:t>8/27/2019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3B0F10-3C09-4321-B880-BD792594D2D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CFFCB82-1427-4397-BF2F-2C30CDB0F3BF}" type="datetimeFigureOut">
              <a:rPr lang="en-US" smtClean="0"/>
              <a:pPr/>
              <a:t>8/27/2019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93B0F10-3C09-4321-B880-BD792594D2D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CFFCB82-1427-4397-BF2F-2C30CDB0F3BF}" type="datetimeFigureOut">
              <a:rPr lang="en-US" smtClean="0"/>
              <a:pPr/>
              <a:t>8/27/2019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93B0F10-3C09-4321-B880-BD792594D2D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FFCB82-1427-4397-BF2F-2C30CDB0F3BF}" type="datetimeFigureOut">
              <a:rPr lang="en-US" smtClean="0"/>
              <a:pPr/>
              <a:t>8/27/2019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93B0F10-3C09-4321-B880-BD792594D2D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FFCB82-1427-4397-BF2F-2C30CDB0F3BF}" type="datetimeFigureOut">
              <a:rPr lang="en-US" smtClean="0"/>
              <a:pPr/>
              <a:t>8/27/2019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3B0F10-3C09-4321-B880-BD792594D2D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FFCB82-1427-4397-BF2F-2C30CDB0F3BF}" type="datetimeFigureOut">
              <a:rPr lang="en-US" smtClean="0"/>
              <a:pPr/>
              <a:t>8/27/2019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3B0F10-3C09-4321-B880-BD792594D2D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FFCB82-1427-4397-BF2F-2C30CDB0F3BF}" type="datetimeFigureOut">
              <a:rPr lang="en-US" smtClean="0"/>
              <a:pPr/>
              <a:t>8/27/2019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3B0F10-3C09-4321-B880-BD792594D2D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www.youtube.com/watch?v=uHMR2ZhP6vY"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ggnlmp3Zk14"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Clip Art\clip art\Desktop Mockups\ClassroomBrightsStyledMockups\ALPOAPrimaryBrightsDeskScenes\ClassroomBrightsDeskScene18.png"/>
          <p:cNvPicPr>
            <a:picLocks noChangeAspect="1" noChangeArrowheads="1"/>
          </p:cNvPicPr>
          <p:nvPr/>
        </p:nvPicPr>
        <p:blipFill>
          <a:blip r:embed="rId2" cstate="print"/>
          <a:srcRect l="24313" r="505" b="15413"/>
          <a:stretch>
            <a:fillRect/>
          </a:stretch>
        </p:blipFill>
        <p:spPr bwMode="auto">
          <a:xfrm>
            <a:off x="0" y="0"/>
            <a:ext cx="9144000" cy="6858002"/>
          </a:xfrm>
          <a:prstGeom prst="rect">
            <a:avLst/>
          </a:prstGeom>
          <a:noFill/>
        </p:spPr>
      </p:pic>
      <p:sp>
        <p:nvSpPr>
          <p:cNvPr id="2" name="Title 1"/>
          <p:cNvSpPr>
            <a:spLocks noGrp="1"/>
          </p:cNvSpPr>
          <p:nvPr>
            <p:ph type="ctrTitle"/>
          </p:nvPr>
        </p:nvSpPr>
        <p:spPr>
          <a:xfrm>
            <a:off x="0" y="2133600"/>
            <a:ext cx="9144000" cy="1466850"/>
          </a:xfrm>
          <a:solidFill>
            <a:schemeClr val="bg1"/>
          </a:solidFill>
        </p:spPr>
        <p:txBody>
          <a:bodyPr/>
          <a:lstStyle/>
          <a:p>
            <a:r>
              <a:rPr lang="en-US" b="1" dirty="0" smtClean="0">
                <a:effectLst>
                  <a:outerShdw blurRad="38100" dist="38100" dir="2700000" algn="tl">
                    <a:srgbClr val="000000">
                      <a:alpha val="43137"/>
                    </a:srgbClr>
                  </a:outerShdw>
                </a:effectLst>
              </a:rPr>
              <a:t>Embedding Textual Evidence</a:t>
            </a:r>
            <a:endParaRPr lang="en-US" b="1"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p:txBody>
          <a:bodyPr/>
          <a:lstStyle/>
          <a:p>
            <a:r>
              <a:rPr lang="en-US" dirty="0" smtClean="0"/>
              <a:t>By Julie Faulkner</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Clip Art\clip art\Desktop Mockups\ClassroomBrightsStyledMockups\ALPOAPrimaryBrightsDeskScenes\ClassroomBrightsDeskScene18.png"/>
          <p:cNvPicPr>
            <a:picLocks noChangeAspect="1" noChangeArrowheads="1"/>
          </p:cNvPicPr>
          <p:nvPr/>
        </p:nvPicPr>
        <p:blipFill>
          <a:blip r:embed="rId3" cstate="print"/>
          <a:srcRect l="24313" r="505" b="15413"/>
          <a:stretch>
            <a:fillRect/>
          </a:stretch>
        </p:blipFill>
        <p:spPr bwMode="auto">
          <a:xfrm>
            <a:off x="0" y="0"/>
            <a:ext cx="9144000" cy="6858002"/>
          </a:xfrm>
          <a:prstGeom prst="rect">
            <a:avLst/>
          </a:prstGeom>
          <a:noFill/>
        </p:spPr>
      </p:pic>
      <p:sp>
        <p:nvSpPr>
          <p:cNvPr id="3" name="Title 2"/>
          <p:cNvSpPr>
            <a:spLocks noGrp="1"/>
          </p:cNvSpPr>
          <p:nvPr>
            <p:ph type="title"/>
          </p:nvPr>
        </p:nvSpPr>
        <p:spPr/>
        <p:txBody>
          <a:bodyPr/>
          <a:lstStyle/>
          <a:p>
            <a:r>
              <a:rPr lang="en-US" u="sng" dirty="0" smtClean="0">
                <a:solidFill>
                  <a:schemeClr val="bg1"/>
                </a:solidFill>
                <a:effectLst>
                  <a:outerShdw blurRad="38100" dist="38100" dir="2700000" algn="tl">
                    <a:srgbClr val="000000">
                      <a:alpha val="43137"/>
                    </a:srgbClr>
                  </a:outerShdw>
                </a:effectLst>
              </a:rPr>
              <a:t>Methods of Quotation Integration</a:t>
            </a:r>
            <a:endParaRPr lang="en-US" u="sng" dirty="0">
              <a:solidFill>
                <a:schemeClr val="bg1"/>
              </a:solidFill>
              <a:effectLst>
                <a:outerShdw blurRad="38100" dist="38100" dir="2700000" algn="tl">
                  <a:srgbClr val="000000">
                    <a:alpha val="43137"/>
                  </a:srgbClr>
                </a:outerShdw>
              </a:effectLst>
            </a:endParaRPr>
          </a:p>
        </p:txBody>
      </p:sp>
      <p:sp>
        <p:nvSpPr>
          <p:cNvPr id="4" name="Content Placeholder 3"/>
          <p:cNvSpPr>
            <a:spLocks noGrp="1"/>
          </p:cNvSpPr>
          <p:nvPr>
            <p:ph idx="1"/>
          </p:nvPr>
        </p:nvSpPr>
        <p:spPr>
          <a:solidFill>
            <a:schemeClr val="bg1"/>
          </a:solidFill>
        </p:spPr>
        <p:txBody>
          <a:bodyPr>
            <a:normAutofit/>
          </a:bodyPr>
          <a:lstStyle/>
          <a:p>
            <a:pPr marL="0" indent="0" algn="ctr">
              <a:buNone/>
            </a:pPr>
            <a:r>
              <a:rPr lang="en-US" b="1" dirty="0" smtClean="0"/>
              <a:t>4. Dialogue Tag</a:t>
            </a:r>
          </a:p>
          <a:p>
            <a:pPr marL="0" indent="0" algn="ctr">
              <a:buNone/>
            </a:pPr>
            <a:r>
              <a:rPr lang="en-US" dirty="0" smtClean="0"/>
              <a:t>With a signal phrase.</a:t>
            </a:r>
          </a:p>
          <a:p>
            <a:pPr marL="0" indent="0" algn="ctr">
              <a:buNone/>
            </a:pPr>
            <a:r>
              <a:rPr lang="en-US" dirty="0" smtClean="0"/>
              <a:t>Introduce </a:t>
            </a:r>
            <a:r>
              <a:rPr lang="en-US" dirty="0"/>
              <a:t>or end the </a:t>
            </a:r>
            <a:r>
              <a:rPr lang="en-US" dirty="0" smtClean="0"/>
              <a:t>quotation </a:t>
            </a:r>
            <a:r>
              <a:rPr lang="en-US" dirty="0"/>
              <a:t>by identifying the </a:t>
            </a:r>
            <a:r>
              <a:rPr lang="en-US" dirty="0" smtClean="0"/>
              <a:t>speaker and/or text.</a:t>
            </a:r>
          </a:p>
          <a:p>
            <a:pPr marL="0" indent="0" algn="ctr">
              <a:buNone/>
            </a:pPr>
            <a:r>
              <a:rPr lang="en-US" dirty="0" smtClean="0"/>
              <a:t>Example:</a:t>
            </a:r>
          </a:p>
          <a:p>
            <a:pPr marL="0" indent="0" algn="ctr">
              <a:buNone/>
            </a:pPr>
            <a:r>
              <a:rPr lang="en-US" dirty="0" smtClean="0"/>
              <a:t>“Maybe there </a:t>
            </a:r>
            <a:r>
              <a:rPr lang="en-US" dirty="0"/>
              <a:t>is a beast</a:t>
            </a:r>
            <a:r>
              <a:rPr lang="en-US" dirty="0" smtClean="0"/>
              <a:t>...</a:t>
            </a:r>
            <a:r>
              <a:rPr lang="en-US" dirty="0"/>
              <a:t>maybe it's only </a:t>
            </a:r>
            <a:r>
              <a:rPr lang="en-US" dirty="0" smtClean="0"/>
              <a:t>us,” Simon cautions (Golding 222).</a:t>
            </a:r>
            <a:endParaRPr lang="en-US" dirty="0"/>
          </a:p>
          <a:p>
            <a:pPr marL="0" indent="0" algn="ctr">
              <a:buNone/>
            </a:pPr>
            <a:endParaRPr lang="en-US" b="1" dirty="0" smtClean="0"/>
          </a:p>
        </p:txBody>
      </p:sp>
      <p:sp>
        <p:nvSpPr>
          <p:cNvPr id="5" name="TextBox 4"/>
          <p:cNvSpPr txBox="1"/>
          <p:nvPr/>
        </p:nvSpPr>
        <p:spPr>
          <a:xfrm>
            <a:off x="7239000" y="6654433"/>
            <a:ext cx="1905000" cy="215444"/>
          </a:xfrm>
          <a:prstGeom prst="rect">
            <a:avLst/>
          </a:prstGeom>
          <a:noFill/>
        </p:spPr>
        <p:txBody>
          <a:bodyPr wrap="square" rtlCol="0">
            <a:spAutoFit/>
          </a:bodyPr>
          <a:lstStyle/>
          <a:p>
            <a:pPr algn="r"/>
            <a:r>
              <a:rPr lang="en-US" sz="800" dirty="0" smtClean="0">
                <a:solidFill>
                  <a:schemeClr val="bg1"/>
                </a:solidFill>
              </a:rPr>
              <a:t>© Julie Faulkner</a:t>
            </a:r>
            <a:endParaRPr lang="en-US" sz="800" dirty="0">
              <a:solidFill>
                <a:schemeClr val="bg1"/>
              </a:solidFill>
            </a:endParaRPr>
          </a:p>
        </p:txBody>
      </p:sp>
    </p:spTree>
    <p:extLst>
      <p:ext uri="{BB962C8B-B14F-4D97-AF65-F5344CB8AC3E}">
        <p14:creationId xmlns:p14="http://schemas.microsoft.com/office/powerpoint/2010/main" val="7824223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Clip Art\clip art\Desktop Mockups\ClassroomBrightsStyledMockups\ALPOAPrimaryBrightsDeskScenes\ClassroomBrightsDeskScene18.png"/>
          <p:cNvPicPr>
            <a:picLocks noChangeAspect="1" noChangeArrowheads="1"/>
          </p:cNvPicPr>
          <p:nvPr/>
        </p:nvPicPr>
        <p:blipFill>
          <a:blip r:embed="rId3" cstate="print"/>
          <a:srcRect l="24313" r="505" b="15413"/>
          <a:stretch>
            <a:fillRect/>
          </a:stretch>
        </p:blipFill>
        <p:spPr bwMode="auto">
          <a:xfrm>
            <a:off x="0" y="0"/>
            <a:ext cx="9144000" cy="6858002"/>
          </a:xfrm>
          <a:prstGeom prst="rect">
            <a:avLst/>
          </a:prstGeom>
          <a:noFill/>
        </p:spPr>
      </p:pic>
      <p:sp>
        <p:nvSpPr>
          <p:cNvPr id="3" name="Title 2"/>
          <p:cNvSpPr>
            <a:spLocks noGrp="1"/>
          </p:cNvSpPr>
          <p:nvPr>
            <p:ph type="title"/>
          </p:nvPr>
        </p:nvSpPr>
        <p:spPr/>
        <p:txBody>
          <a:bodyPr/>
          <a:lstStyle/>
          <a:p>
            <a:r>
              <a:rPr lang="en-US" u="sng" dirty="0" smtClean="0">
                <a:solidFill>
                  <a:schemeClr val="bg1"/>
                </a:solidFill>
                <a:effectLst>
                  <a:outerShdw blurRad="38100" dist="38100" dir="2700000" algn="tl">
                    <a:srgbClr val="000000">
                      <a:alpha val="43137"/>
                    </a:srgbClr>
                  </a:outerShdw>
                </a:effectLst>
              </a:rPr>
              <a:t>Methods of Quotation Integration</a:t>
            </a:r>
            <a:endParaRPr lang="en-US" u="sng" dirty="0">
              <a:solidFill>
                <a:schemeClr val="bg1"/>
              </a:solidFill>
              <a:effectLst>
                <a:outerShdw blurRad="38100" dist="38100" dir="2700000" algn="tl">
                  <a:srgbClr val="000000">
                    <a:alpha val="43137"/>
                  </a:srgbClr>
                </a:outerShdw>
              </a:effectLst>
            </a:endParaRPr>
          </a:p>
        </p:txBody>
      </p:sp>
      <p:sp>
        <p:nvSpPr>
          <p:cNvPr id="4" name="Content Placeholder 3"/>
          <p:cNvSpPr>
            <a:spLocks noGrp="1"/>
          </p:cNvSpPr>
          <p:nvPr>
            <p:ph idx="1"/>
          </p:nvPr>
        </p:nvSpPr>
        <p:spPr>
          <a:solidFill>
            <a:schemeClr val="bg1"/>
          </a:solidFill>
        </p:spPr>
        <p:txBody>
          <a:bodyPr>
            <a:normAutofit/>
          </a:bodyPr>
          <a:lstStyle/>
          <a:p>
            <a:pPr marL="0" indent="0" algn="ctr">
              <a:buNone/>
            </a:pPr>
            <a:r>
              <a:rPr lang="en-US" b="1" dirty="0" smtClean="0"/>
              <a:t>Signal Phrases</a:t>
            </a:r>
          </a:p>
          <a:p>
            <a:pPr marL="0" indent="0">
              <a:buNone/>
            </a:pPr>
            <a:endParaRPr lang="en-US" b="1" dirty="0" smtClean="0"/>
          </a:p>
        </p:txBody>
      </p:sp>
      <p:sp>
        <p:nvSpPr>
          <p:cNvPr id="30722" name="AutoShape 2" descr="Image result for embedding quotes signal phras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724" name="AutoShape 4" descr="Image result for embedding quotes signal phras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726" name="AutoShape 6" descr="http://slideplayer.com/slide/7033147/24/images/6/List+of+Signal+Words+(yes,+write+these+in+your+notes!).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0727" name="Picture 7"/>
          <p:cNvPicPr>
            <a:picLocks noChangeAspect="1" noChangeArrowheads="1"/>
          </p:cNvPicPr>
          <p:nvPr/>
        </p:nvPicPr>
        <p:blipFill>
          <a:blip r:embed="rId4" cstate="print"/>
          <a:srcRect/>
          <a:stretch>
            <a:fillRect/>
          </a:stretch>
        </p:blipFill>
        <p:spPr bwMode="auto">
          <a:xfrm>
            <a:off x="233363" y="2286000"/>
            <a:ext cx="8677275" cy="4257675"/>
          </a:xfrm>
          <a:prstGeom prst="rect">
            <a:avLst/>
          </a:prstGeom>
          <a:noFill/>
          <a:ln w="9525">
            <a:noFill/>
            <a:miter lim="800000"/>
            <a:headEnd/>
            <a:tailEnd/>
          </a:ln>
        </p:spPr>
      </p:pic>
      <p:sp>
        <p:nvSpPr>
          <p:cNvPr id="10" name="TextBox 9"/>
          <p:cNvSpPr txBox="1"/>
          <p:nvPr/>
        </p:nvSpPr>
        <p:spPr>
          <a:xfrm>
            <a:off x="7239000" y="6654433"/>
            <a:ext cx="1905000" cy="215444"/>
          </a:xfrm>
          <a:prstGeom prst="rect">
            <a:avLst/>
          </a:prstGeom>
          <a:noFill/>
        </p:spPr>
        <p:txBody>
          <a:bodyPr wrap="square" rtlCol="0">
            <a:spAutoFit/>
          </a:bodyPr>
          <a:lstStyle/>
          <a:p>
            <a:pPr algn="r"/>
            <a:r>
              <a:rPr lang="en-US" sz="800" dirty="0" smtClean="0">
                <a:solidFill>
                  <a:schemeClr val="bg1"/>
                </a:solidFill>
              </a:rPr>
              <a:t>© Julie Faulkner</a:t>
            </a:r>
            <a:endParaRPr lang="en-US" sz="800" dirty="0">
              <a:solidFill>
                <a:schemeClr val="bg1"/>
              </a:solidFill>
            </a:endParaRPr>
          </a:p>
        </p:txBody>
      </p:sp>
    </p:spTree>
    <p:extLst>
      <p:ext uri="{BB962C8B-B14F-4D97-AF65-F5344CB8AC3E}">
        <p14:creationId xmlns:p14="http://schemas.microsoft.com/office/powerpoint/2010/main" val="17786914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Clip Art\clip art\Desktop Mockups\ClassroomBrightsStyledMockups\ALPOAPrimaryBrightsDeskScenes\ClassroomBrightsDeskScene18.png"/>
          <p:cNvPicPr>
            <a:picLocks noChangeAspect="1" noChangeArrowheads="1"/>
          </p:cNvPicPr>
          <p:nvPr/>
        </p:nvPicPr>
        <p:blipFill>
          <a:blip r:embed="rId3" cstate="print"/>
          <a:srcRect l="24313" r="505" b="15413"/>
          <a:stretch>
            <a:fillRect/>
          </a:stretch>
        </p:blipFill>
        <p:spPr bwMode="auto">
          <a:xfrm>
            <a:off x="0" y="0"/>
            <a:ext cx="9144000" cy="6858002"/>
          </a:xfrm>
          <a:prstGeom prst="rect">
            <a:avLst/>
          </a:prstGeom>
          <a:noFill/>
        </p:spPr>
      </p:pic>
      <p:sp>
        <p:nvSpPr>
          <p:cNvPr id="3" name="Title 2"/>
          <p:cNvSpPr>
            <a:spLocks noGrp="1"/>
          </p:cNvSpPr>
          <p:nvPr>
            <p:ph type="title"/>
          </p:nvPr>
        </p:nvSpPr>
        <p:spPr/>
        <p:txBody>
          <a:bodyPr/>
          <a:lstStyle/>
          <a:p>
            <a:r>
              <a:rPr lang="en-US" u="sng" dirty="0" smtClean="0">
                <a:solidFill>
                  <a:schemeClr val="bg1"/>
                </a:solidFill>
                <a:effectLst>
                  <a:outerShdw blurRad="38100" dist="38100" dir="2700000" algn="tl">
                    <a:srgbClr val="000000">
                      <a:alpha val="43137"/>
                    </a:srgbClr>
                  </a:outerShdw>
                </a:effectLst>
              </a:rPr>
              <a:t>Methods of Quotation Integration</a:t>
            </a:r>
            <a:endParaRPr lang="en-US" u="sng" dirty="0">
              <a:solidFill>
                <a:schemeClr val="bg1"/>
              </a:solidFill>
              <a:effectLst>
                <a:outerShdw blurRad="38100" dist="38100" dir="2700000" algn="tl">
                  <a:srgbClr val="000000">
                    <a:alpha val="43137"/>
                  </a:srgbClr>
                </a:outerShdw>
              </a:effectLst>
            </a:endParaRPr>
          </a:p>
        </p:txBody>
      </p:sp>
      <p:sp>
        <p:nvSpPr>
          <p:cNvPr id="4" name="Content Placeholder 3"/>
          <p:cNvSpPr>
            <a:spLocks noGrp="1"/>
          </p:cNvSpPr>
          <p:nvPr>
            <p:ph idx="1"/>
          </p:nvPr>
        </p:nvSpPr>
        <p:spPr>
          <a:solidFill>
            <a:schemeClr val="bg1"/>
          </a:solidFill>
        </p:spPr>
        <p:txBody>
          <a:bodyPr>
            <a:normAutofit/>
          </a:bodyPr>
          <a:lstStyle/>
          <a:p>
            <a:pPr marL="0" indent="0" algn="ctr">
              <a:buNone/>
            </a:pPr>
            <a:r>
              <a:rPr lang="en-US" b="1" dirty="0" smtClean="0"/>
              <a:t>Dialogue Tag Examples</a:t>
            </a:r>
          </a:p>
          <a:p>
            <a:pPr lvl="0"/>
            <a:r>
              <a:rPr lang="en-US" dirty="0" smtClean="0">
                <a:solidFill>
                  <a:prstClr val="black"/>
                </a:solidFill>
              </a:rPr>
              <a:t>In "Where I Lived, and What I Lived For,”  </a:t>
            </a:r>
          </a:p>
          <a:p>
            <a:pPr lvl="0">
              <a:buNone/>
            </a:pPr>
            <a:r>
              <a:rPr lang="en-US" dirty="0" smtClean="0">
                <a:solidFill>
                  <a:prstClr val="black"/>
                </a:solidFill>
              </a:rPr>
              <a:t>    Thoreau states,</a:t>
            </a:r>
          </a:p>
          <a:p>
            <a:pPr lvl="0"/>
            <a:r>
              <a:rPr lang="en-US" dirty="0" smtClean="0">
                <a:solidFill>
                  <a:prstClr val="black"/>
                </a:solidFill>
              </a:rPr>
              <a:t>Thoreau asks,</a:t>
            </a:r>
          </a:p>
          <a:p>
            <a:pPr lvl="0"/>
            <a:r>
              <a:rPr lang="en-US" dirty="0" smtClean="0">
                <a:solidFill>
                  <a:prstClr val="black"/>
                </a:solidFill>
              </a:rPr>
              <a:t>According to Thoreau, a transcendentalist, </a:t>
            </a:r>
          </a:p>
          <a:p>
            <a:pPr marL="0" indent="0" algn="ctr">
              <a:buNone/>
            </a:pPr>
            <a:endParaRPr lang="en-US" b="1" dirty="0" smtClean="0"/>
          </a:p>
          <a:p>
            <a:pPr marL="0" indent="0">
              <a:buNone/>
            </a:pPr>
            <a:endParaRPr lang="en-US" b="1" dirty="0" smtClean="0"/>
          </a:p>
        </p:txBody>
      </p:sp>
      <p:sp>
        <p:nvSpPr>
          <p:cNvPr id="30722" name="AutoShape 2" descr="Image result for embedding quotes signal phras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724" name="AutoShape 4" descr="Image result for embedding quotes signal phras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726" name="AutoShape 6" descr="http://slideplayer.com/slide/7033147/24/images/6/List+of+Signal+Words+(yes,+write+these+in+your+notes!).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 name="TextBox 7"/>
          <p:cNvSpPr txBox="1"/>
          <p:nvPr/>
        </p:nvSpPr>
        <p:spPr>
          <a:xfrm>
            <a:off x="7239000" y="6654433"/>
            <a:ext cx="1905000" cy="215444"/>
          </a:xfrm>
          <a:prstGeom prst="rect">
            <a:avLst/>
          </a:prstGeom>
          <a:noFill/>
        </p:spPr>
        <p:txBody>
          <a:bodyPr wrap="square" rtlCol="0">
            <a:spAutoFit/>
          </a:bodyPr>
          <a:lstStyle/>
          <a:p>
            <a:pPr algn="r"/>
            <a:r>
              <a:rPr lang="en-US" sz="800" dirty="0" smtClean="0">
                <a:solidFill>
                  <a:schemeClr val="bg1"/>
                </a:solidFill>
              </a:rPr>
              <a:t>© Julie Faulkner</a:t>
            </a:r>
            <a:endParaRPr lang="en-US" sz="800" dirty="0">
              <a:solidFill>
                <a:schemeClr val="bg1"/>
              </a:solidFill>
            </a:endParaRPr>
          </a:p>
        </p:txBody>
      </p:sp>
    </p:spTree>
    <p:extLst>
      <p:ext uri="{BB962C8B-B14F-4D97-AF65-F5344CB8AC3E}">
        <p14:creationId xmlns:p14="http://schemas.microsoft.com/office/powerpoint/2010/main" val="17786914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Clip Art\clip art\Desktop Mockups\ClassroomBrightsStyledMockups\ALPOAPrimaryBrightsDeskScenes\ClassroomBrightsDeskScene18.png"/>
          <p:cNvPicPr>
            <a:picLocks noChangeAspect="1" noChangeArrowheads="1"/>
          </p:cNvPicPr>
          <p:nvPr/>
        </p:nvPicPr>
        <p:blipFill>
          <a:blip r:embed="rId3" cstate="print"/>
          <a:srcRect l="24313" r="505" b="15413"/>
          <a:stretch>
            <a:fillRect/>
          </a:stretch>
        </p:blipFill>
        <p:spPr bwMode="auto">
          <a:xfrm>
            <a:off x="0" y="0"/>
            <a:ext cx="9144000" cy="6858002"/>
          </a:xfrm>
          <a:prstGeom prst="rect">
            <a:avLst/>
          </a:prstGeom>
          <a:noFill/>
        </p:spPr>
      </p:pic>
      <p:sp>
        <p:nvSpPr>
          <p:cNvPr id="3" name="Title 2"/>
          <p:cNvSpPr>
            <a:spLocks noGrp="1"/>
          </p:cNvSpPr>
          <p:nvPr>
            <p:ph type="title"/>
          </p:nvPr>
        </p:nvSpPr>
        <p:spPr/>
        <p:txBody>
          <a:bodyPr/>
          <a:lstStyle/>
          <a:p>
            <a:r>
              <a:rPr lang="en-US" u="sng" dirty="0" smtClean="0">
                <a:solidFill>
                  <a:schemeClr val="bg1"/>
                </a:solidFill>
                <a:effectLst>
                  <a:outerShdw blurRad="38100" dist="38100" dir="2700000" algn="tl">
                    <a:srgbClr val="000000">
                      <a:alpha val="43137"/>
                    </a:srgbClr>
                  </a:outerShdw>
                </a:effectLst>
              </a:rPr>
              <a:t>Methods of Quotation Integration</a:t>
            </a:r>
            <a:endParaRPr lang="en-US" u="sng" dirty="0">
              <a:solidFill>
                <a:schemeClr val="bg1"/>
              </a:solidFill>
              <a:effectLst>
                <a:outerShdw blurRad="38100" dist="38100" dir="2700000" algn="tl">
                  <a:srgbClr val="000000">
                    <a:alpha val="43137"/>
                  </a:srgbClr>
                </a:outerShdw>
              </a:effectLst>
            </a:endParaRPr>
          </a:p>
        </p:txBody>
      </p:sp>
      <p:sp>
        <p:nvSpPr>
          <p:cNvPr id="4" name="Content Placeholder 3"/>
          <p:cNvSpPr>
            <a:spLocks noGrp="1"/>
          </p:cNvSpPr>
          <p:nvPr>
            <p:ph idx="1"/>
          </p:nvPr>
        </p:nvSpPr>
        <p:spPr>
          <a:solidFill>
            <a:schemeClr val="bg1"/>
          </a:solidFill>
        </p:spPr>
        <p:txBody>
          <a:bodyPr>
            <a:normAutofit/>
          </a:bodyPr>
          <a:lstStyle/>
          <a:p>
            <a:pPr marL="0" indent="0" algn="ctr">
              <a:buNone/>
            </a:pPr>
            <a:r>
              <a:rPr lang="en-US" b="1" dirty="0" smtClean="0"/>
              <a:t>Full Quotations</a:t>
            </a:r>
          </a:p>
          <a:p>
            <a:pPr marL="0" indent="0" algn="ctr">
              <a:buNone/>
            </a:pPr>
            <a:r>
              <a:rPr lang="en-US" sz="3000" dirty="0" smtClean="0"/>
              <a:t>Block Quotation</a:t>
            </a:r>
          </a:p>
          <a:p>
            <a:pPr marL="0" indent="0" algn="ctr">
              <a:buNone/>
            </a:pPr>
            <a:r>
              <a:rPr lang="en-US" sz="3000" dirty="0" smtClean="0"/>
              <a:t>For quotations that are more than four lines of prose or three lines of verse, place quotations in a free-standing </a:t>
            </a:r>
            <a:r>
              <a:rPr lang="en-US" sz="3000" b="1" dirty="0" smtClean="0"/>
              <a:t>block</a:t>
            </a:r>
            <a:r>
              <a:rPr lang="en-US" sz="3000" dirty="0" smtClean="0"/>
              <a:t> of text and omit </a:t>
            </a:r>
            <a:r>
              <a:rPr lang="en-US" sz="3000" b="1" dirty="0" smtClean="0"/>
              <a:t>quotation</a:t>
            </a:r>
            <a:r>
              <a:rPr lang="en-US" sz="3000" dirty="0" smtClean="0"/>
              <a:t> marks. Start the </a:t>
            </a:r>
            <a:r>
              <a:rPr lang="en-US" sz="3000" b="1" dirty="0" smtClean="0"/>
              <a:t>quotation</a:t>
            </a:r>
            <a:r>
              <a:rPr lang="en-US" sz="3000" dirty="0" smtClean="0"/>
              <a:t> on a new line, with the entire </a:t>
            </a:r>
            <a:r>
              <a:rPr lang="en-US" sz="3000" b="1" dirty="0" smtClean="0"/>
              <a:t>quote </a:t>
            </a:r>
            <a:r>
              <a:rPr lang="en-US" sz="3000" dirty="0" smtClean="0"/>
              <a:t>indented ½ inch from the left margin; maintain double-spacing.</a:t>
            </a:r>
          </a:p>
          <a:p>
            <a:pPr marL="0" indent="0" algn="ctr">
              <a:buNone/>
            </a:pPr>
            <a:endParaRPr lang="en-US" b="1" dirty="0" smtClean="0"/>
          </a:p>
        </p:txBody>
      </p:sp>
      <p:sp>
        <p:nvSpPr>
          <p:cNvPr id="5" name="TextBox 4"/>
          <p:cNvSpPr txBox="1"/>
          <p:nvPr/>
        </p:nvSpPr>
        <p:spPr>
          <a:xfrm>
            <a:off x="7239000" y="6654433"/>
            <a:ext cx="1905000" cy="215444"/>
          </a:xfrm>
          <a:prstGeom prst="rect">
            <a:avLst/>
          </a:prstGeom>
          <a:noFill/>
        </p:spPr>
        <p:txBody>
          <a:bodyPr wrap="square" rtlCol="0">
            <a:spAutoFit/>
          </a:bodyPr>
          <a:lstStyle/>
          <a:p>
            <a:pPr algn="r"/>
            <a:r>
              <a:rPr lang="en-US" sz="800" dirty="0" smtClean="0">
                <a:solidFill>
                  <a:schemeClr val="bg1"/>
                </a:solidFill>
              </a:rPr>
              <a:t>© Julie Faulkner</a:t>
            </a:r>
            <a:endParaRPr lang="en-US" sz="800" dirty="0">
              <a:solidFill>
                <a:schemeClr val="bg1"/>
              </a:solidFill>
            </a:endParaRPr>
          </a:p>
        </p:txBody>
      </p:sp>
    </p:spTree>
    <p:extLst>
      <p:ext uri="{BB962C8B-B14F-4D97-AF65-F5344CB8AC3E}">
        <p14:creationId xmlns:p14="http://schemas.microsoft.com/office/powerpoint/2010/main" val="7824223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Clip Art\clip art\Desktop Mockups\ClassroomBrightsStyledMockups\ALPOAPrimaryBrightsDeskScenes\ClassroomBrightsDeskScene18.png"/>
          <p:cNvPicPr>
            <a:picLocks noChangeAspect="1" noChangeArrowheads="1"/>
          </p:cNvPicPr>
          <p:nvPr/>
        </p:nvPicPr>
        <p:blipFill>
          <a:blip r:embed="rId3" cstate="print"/>
          <a:srcRect l="24313" r="505" b="15413"/>
          <a:stretch>
            <a:fillRect/>
          </a:stretch>
        </p:blipFill>
        <p:spPr bwMode="auto">
          <a:xfrm>
            <a:off x="0" y="0"/>
            <a:ext cx="9144000" cy="6858002"/>
          </a:xfrm>
          <a:prstGeom prst="rect">
            <a:avLst/>
          </a:prstGeom>
          <a:noFill/>
        </p:spPr>
      </p:pic>
      <p:sp>
        <p:nvSpPr>
          <p:cNvPr id="3" name="Title 2"/>
          <p:cNvSpPr>
            <a:spLocks noGrp="1"/>
          </p:cNvSpPr>
          <p:nvPr>
            <p:ph type="title"/>
          </p:nvPr>
        </p:nvSpPr>
        <p:spPr/>
        <p:txBody>
          <a:bodyPr/>
          <a:lstStyle/>
          <a:p>
            <a:r>
              <a:rPr lang="en-US" u="sng" dirty="0" smtClean="0">
                <a:solidFill>
                  <a:schemeClr val="bg1"/>
                </a:solidFill>
                <a:effectLst>
                  <a:outerShdw blurRad="38100" dist="38100" dir="2700000" algn="tl">
                    <a:srgbClr val="000000">
                      <a:alpha val="43137"/>
                    </a:srgbClr>
                  </a:outerShdw>
                </a:effectLst>
              </a:rPr>
              <a:t>Methods of Quotation Integration</a:t>
            </a:r>
            <a:endParaRPr lang="en-US" u="sng" dirty="0">
              <a:solidFill>
                <a:schemeClr val="bg1"/>
              </a:solidFill>
              <a:effectLst>
                <a:outerShdw blurRad="38100" dist="38100" dir="2700000" algn="tl">
                  <a:srgbClr val="000000">
                    <a:alpha val="43137"/>
                  </a:srgbClr>
                </a:outerShdw>
              </a:effectLst>
            </a:endParaRPr>
          </a:p>
        </p:txBody>
      </p:sp>
      <p:sp>
        <p:nvSpPr>
          <p:cNvPr id="4" name="Content Placeholder 3"/>
          <p:cNvSpPr>
            <a:spLocks noGrp="1"/>
          </p:cNvSpPr>
          <p:nvPr>
            <p:ph idx="1"/>
          </p:nvPr>
        </p:nvSpPr>
        <p:spPr>
          <a:solidFill>
            <a:schemeClr val="bg1"/>
          </a:solidFill>
        </p:spPr>
        <p:txBody>
          <a:bodyPr>
            <a:normAutofit/>
          </a:bodyPr>
          <a:lstStyle/>
          <a:p>
            <a:pPr marL="0" indent="0" algn="ctr">
              <a:buNone/>
            </a:pPr>
            <a:r>
              <a:rPr lang="en-US" b="1" dirty="0" smtClean="0"/>
              <a:t>5. Full Quotes</a:t>
            </a:r>
          </a:p>
          <a:p>
            <a:pPr marL="0" indent="0" algn="ctr">
              <a:buNone/>
            </a:pPr>
            <a:r>
              <a:rPr lang="en-US" sz="3000" dirty="0" smtClean="0"/>
              <a:t>Block Quotation Example</a:t>
            </a:r>
            <a:endParaRPr lang="en-US" b="1" dirty="0" smtClean="0"/>
          </a:p>
        </p:txBody>
      </p:sp>
      <p:pic>
        <p:nvPicPr>
          <p:cNvPr id="2050" name="Picture 2" descr="Image result for block quote"/>
          <p:cNvPicPr>
            <a:picLocks noChangeAspect="1" noChangeArrowheads="1"/>
          </p:cNvPicPr>
          <p:nvPr/>
        </p:nvPicPr>
        <p:blipFill>
          <a:blip r:embed="rId4" cstate="print"/>
          <a:srcRect b="6000"/>
          <a:stretch>
            <a:fillRect/>
          </a:stretch>
        </p:blipFill>
        <p:spPr bwMode="auto">
          <a:xfrm>
            <a:off x="1950375" y="2819400"/>
            <a:ext cx="5243250" cy="3581400"/>
          </a:xfrm>
          <a:prstGeom prst="rect">
            <a:avLst/>
          </a:prstGeom>
          <a:noFill/>
          <a:ln>
            <a:solidFill>
              <a:schemeClr val="tx1"/>
            </a:solidFill>
          </a:ln>
        </p:spPr>
      </p:pic>
      <p:sp>
        <p:nvSpPr>
          <p:cNvPr id="6" name="TextBox 5"/>
          <p:cNvSpPr txBox="1"/>
          <p:nvPr/>
        </p:nvSpPr>
        <p:spPr>
          <a:xfrm>
            <a:off x="2057401" y="4978663"/>
            <a:ext cx="1981200" cy="369332"/>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b="1" dirty="0" smtClean="0"/>
              <a:t>Note punctuation.</a:t>
            </a:r>
            <a:endParaRPr lang="en-US" b="1" dirty="0"/>
          </a:p>
        </p:txBody>
      </p:sp>
      <p:sp>
        <p:nvSpPr>
          <p:cNvPr id="7" name="Striped Right Arrow 6"/>
          <p:cNvSpPr/>
          <p:nvPr/>
        </p:nvSpPr>
        <p:spPr>
          <a:xfrm rot="6473860">
            <a:off x="3787044" y="4772527"/>
            <a:ext cx="914400" cy="457200"/>
          </a:xfrm>
          <a:prstGeom prst="striped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8" name="TextBox 7"/>
          <p:cNvSpPr txBox="1"/>
          <p:nvPr/>
        </p:nvSpPr>
        <p:spPr>
          <a:xfrm>
            <a:off x="7239000" y="6654433"/>
            <a:ext cx="1905000" cy="215444"/>
          </a:xfrm>
          <a:prstGeom prst="rect">
            <a:avLst/>
          </a:prstGeom>
          <a:noFill/>
        </p:spPr>
        <p:txBody>
          <a:bodyPr wrap="square" rtlCol="0">
            <a:spAutoFit/>
          </a:bodyPr>
          <a:lstStyle/>
          <a:p>
            <a:pPr algn="r"/>
            <a:r>
              <a:rPr lang="en-US" sz="800" dirty="0" smtClean="0">
                <a:solidFill>
                  <a:schemeClr val="bg1"/>
                </a:solidFill>
              </a:rPr>
              <a:t>© Julie Faulkner</a:t>
            </a:r>
            <a:endParaRPr lang="en-US" sz="800" dirty="0">
              <a:solidFill>
                <a:schemeClr val="bg1"/>
              </a:solidFill>
            </a:endParaRPr>
          </a:p>
        </p:txBody>
      </p:sp>
    </p:spTree>
    <p:extLst>
      <p:ext uri="{BB962C8B-B14F-4D97-AF65-F5344CB8AC3E}">
        <p14:creationId xmlns:p14="http://schemas.microsoft.com/office/powerpoint/2010/main" val="782422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Clip Art\clip art\Desktop Mockups\ClassroomBrightsStyledMockups\ALPOAPrimaryBrightsDeskScenes\ClassroomBrightsDeskScene18.png"/>
          <p:cNvPicPr>
            <a:picLocks noChangeAspect="1" noChangeArrowheads="1"/>
          </p:cNvPicPr>
          <p:nvPr/>
        </p:nvPicPr>
        <p:blipFill>
          <a:blip r:embed="rId3" cstate="print"/>
          <a:srcRect l="24313" r="505" b="15413"/>
          <a:stretch>
            <a:fillRect/>
          </a:stretch>
        </p:blipFill>
        <p:spPr bwMode="auto">
          <a:xfrm>
            <a:off x="0" y="0"/>
            <a:ext cx="9144000" cy="6858002"/>
          </a:xfrm>
          <a:prstGeom prst="rect">
            <a:avLst/>
          </a:prstGeom>
          <a:noFill/>
        </p:spPr>
      </p:pic>
      <p:sp>
        <p:nvSpPr>
          <p:cNvPr id="3" name="Title 2"/>
          <p:cNvSpPr>
            <a:spLocks noGrp="1"/>
          </p:cNvSpPr>
          <p:nvPr>
            <p:ph type="title"/>
          </p:nvPr>
        </p:nvSpPr>
        <p:spPr/>
        <p:txBody>
          <a:bodyPr/>
          <a:lstStyle/>
          <a:p>
            <a:r>
              <a:rPr lang="en-US" u="sng" dirty="0" smtClean="0">
                <a:solidFill>
                  <a:schemeClr val="bg1"/>
                </a:solidFill>
                <a:effectLst>
                  <a:outerShdw blurRad="38100" dist="38100" dir="2700000" algn="tl">
                    <a:srgbClr val="000000">
                      <a:alpha val="43137"/>
                    </a:srgbClr>
                  </a:outerShdw>
                </a:effectLst>
              </a:rPr>
              <a:t>Methods of Quotation Integration</a:t>
            </a:r>
            <a:endParaRPr lang="en-US" u="sng" dirty="0">
              <a:solidFill>
                <a:schemeClr val="bg1"/>
              </a:solidFill>
              <a:effectLst>
                <a:outerShdw blurRad="38100" dist="38100" dir="2700000" algn="tl">
                  <a:srgbClr val="000000">
                    <a:alpha val="43137"/>
                  </a:srgbClr>
                </a:outerShdw>
              </a:effectLst>
            </a:endParaRPr>
          </a:p>
        </p:txBody>
      </p:sp>
      <p:sp>
        <p:nvSpPr>
          <p:cNvPr id="4" name="Content Placeholder 3"/>
          <p:cNvSpPr>
            <a:spLocks noGrp="1"/>
          </p:cNvSpPr>
          <p:nvPr>
            <p:ph idx="1"/>
          </p:nvPr>
        </p:nvSpPr>
        <p:spPr>
          <a:solidFill>
            <a:schemeClr val="bg1"/>
          </a:solidFill>
        </p:spPr>
        <p:txBody>
          <a:bodyPr>
            <a:normAutofit/>
          </a:bodyPr>
          <a:lstStyle/>
          <a:p>
            <a:r>
              <a:rPr lang="en-US" b="1" dirty="0" smtClean="0"/>
              <a:t>While you do need to mix up your quotation integration, you need to also choose purposefully. </a:t>
            </a:r>
          </a:p>
          <a:p>
            <a:pPr lvl="1"/>
            <a:r>
              <a:rPr lang="en-US" b="1" dirty="0" smtClean="0"/>
              <a:t>It matters which method you choose.</a:t>
            </a:r>
          </a:p>
          <a:p>
            <a:pPr lvl="1"/>
            <a:r>
              <a:rPr lang="en-US" b="1" dirty="0" smtClean="0"/>
              <a:t>You shouldn't be able to “hear” your quotation marks.</a:t>
            </a:r>
          </a:p>
          <a:p>
            <a:pPr lvl="1"/>
            <a:endParaRPr lang="en-US" b="1" dirty="0" smtClean="0"/>
          </a:p>
        </p:txBody>
      </p:sp>
      <p:sp>
        <p:nvSpPr>
          <p:cNvPr id="5" name="TextBox 4"/>
          <p:cNvSpPr txBox="1"/>
          <p:nvPr/>
        </p:nvSpPr>
        <p:spPr>
          <a:xfrm>
            <a:off x="7239000" y="6654433"/>
            <a:ext cx="1905000" cy="215444"/>
          </a:xfrm>
          <a:prstGeom prst="rect">
            <a:avLst/>
          </a:prstGeom>
          <a:noFill/>
        </p:spPr>
        <p:txBody>
          <a:bodyPr wrap="square" rtlCol="0">
            <a:spAutoFit/>
          </a:bodyPr>
          <a:lstStyle/>
          <a:p>
            <a:pPr algn="r"/>
            <a:r>
              <a:rPr lang="en-US" sz="800" dirty="0" smtClean="0">
                <a:solidFill>
                  <a:schemeClr val="bg1"/>
                </a:solidFill>
              </a:rPr>
              <a:t>© Julie Faulkner</a:t>
            </a:r>
            <a:endParaRPr lang="en-US" sz="800" dirty="0">
              <a:solidFill>
                <a:schemeClr val="bg1"/>
              </a:solidFill>
            </a:endParaRPr>
          </a:p>
        </p:txBody>
      </p:sp>
    </p:spTree>
    <p:extLst>
      <p:ext uri="{BB962C8B-B14F-4D97-AF65-F5344CB8AC3E}">
        <p14:creationId xmlns:p14="http://schemas.microsoft.com/office/powerpoint/2010/main" val="25771831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Clip Art\clip art\Desktop Mockups\ClassroomBrightsStyledMockups\ALPOAPrimaryBrightsDeskScenes\ClassroomBrightsDeskScene18.png"/>
          <p:cNvPicPr>
            <a:picLocks noChangeAspect="1" noChangeArrowheads="1"/>
          </p:cNvPicPr>
          <p:nvPr/>
        </p:nvPicPr>
        <p:blipFill>
          <a:blip r:embed="rId3" cstate="print"/>
          <a:srcRect l="24313" r="505" b="15413"/>
          <a:stretch>
            <a:fillRect/>
          </a:stretch>
        </p:blipFill>
        <p:spPr bwMode="auto">
          <a:xfrm>
            <a:off x="0" y="0"/>
            <a:ext cx="9144000" cy="6858002"/>
          </a:xfrm>
          <a:prstGeom prst="rect">
            <a:avLst/>
          </a:prstGeom>
          <a:noFill/>
        </p:spPr>
      </p:pic>
      <p:sp>
        <p:nvSpPr>
          <p:cNvPr id="3" name="Title 2"/>
          <p:cNvSpPr>
            <a:spLocks noGrp="1"/>
          </p:cNvSpPr>
          <p:nvPr>
            <p:ph type="title"/>
          </p:nvPr>
        </p:nvSpPr>
        <p:spPr/>
        <p:txBody>
          <a:bodyPr/>
          <a:lstStyle/>
          <a:p>
            <a:r>
              <a:rPr lang="en-US" u="sng" dirty="0" smtClean="0">
                <a:solidFill>
                  <a:schemeClr val="bg1"/>
                </a:solidFill>
                <a:effectLst>
                  <a:outerShdw blurRad="38100" dist="38100" dir="2700000" algn="tl">
                    <a:srgbClr val="000000">
                      <a:alpha val="43137"/>
                    </a:srgbClr>
                  </a:outerShdw>
                </a:effectLst>
              </a:rPr>
              <a:t>Common Pitfalls</a:t>
            </a:r>
            <a:endParaRPr lang="en-US" u="sng" dirty="0">
              <a:solidFill>
                <a:schemeClr val="bg1"/>
              </a:solidFill>
              <a:effectLst>
                <a:outerShdw blurRad="38100" dist="38100" dir="2700000" algn="tl">
                  <a:srgbClr val="000000">
                    <a:alpha val="43137"/>
                  </a:srgbClr>
                </a:outerShdw>
              </a:effectLst>
            </a:endParaRPr>
          </a:p>
        </p:txBody>
      </p:sp>
      <p:sp>
        <p:nvSpPr>
          <p:cNvPr id="4" name="Content Placeholder 3"/>
          <p:cNvSpPr>
            <a:spLocks noGrp="1"/>
          </p:cNvSpPr>
          <p:nvPr>
            <p:ph idx="1"/>
          </p:nvPr>
        </p:nvSpPr>
        <p:spPr>
          <a:solidFill>
            <a:schemeClr val="bg1"/>
          </a:solidFill>
        </p:spPr>
        <p:txBody>
          <a:bodyPr>
            <a:normAutofit/>
          </a:bodyPr>
          <a:lstStyle/>
          <a:p>
            <a:r>
              <a:rPr lang="en-US" b="1" dirty="0" smtClean="0"/>
              <a:t>Fragments and run-ons</a:t>
            </a:r>
          </a:p>
          <a:p>
            <a:r>
              <a:rPr lang="en-US" b="1" dirty="0" smtClean="0"/>
              <a:t>Inaccuracies of the source material</a:t>
            </a:r>
          </a:p>
          <a:p>
            <a:r>
              <a:rPr lang="en-US" b="1" dirty="0" smtClean="0"/>
              <a:t>Referring to the quote directly</a:t>
            </a:r>
          </a:p>
          <a:p>
            <a:r>
              <a:rPr lang="en-US" b="1" dirty="0" smtClean="0"/>
              <a:t>Ambiguities and vague integration</a:t>
            </a:r>
          </a:p>
          <a:p>
            <a:r>
              <a:rPr lang="en-US" b="1" dirty="0" smtClean="0"/>
              <a:t>Point of view or verb shifts</a:t>
            </a:r>
          </a:p>
          <a:p>
            <a:r>
              <a:rPr lang="en-US" b="1" dirty="0" smtClean="0"/>
              <a:t>Incorrect punctuation</a:t>
            </a:r>
          </a:p>
          <a:p>
            <a:r>
              <a:rPr lang="en-US" b="1" dirty="0" smtClean="0"/>
              <a:t>Naked Quotations</a:t>
            </a:r>
          </a:p>
          <a:p>
            <a:endParaRPr lang="en-US" b="1" dirty="0" smtClean="0"/>
          </a:p>
          <a:p>
            <a:endParaRPr lang="en-US" b="1" dirty="0" smtClean="0"/>
          </a:p>
          <a:p>
            <a:pPr lvl="1"/>
            <a:endParaRPr lang="en-US" b="1" dirty="0" smtClean="0"/>
          </a:p>
        </p:txBody>
      </p:sp>
      <p:sp>
        <p:nvSpPr>
          <p:cNvPr id="5" name="TextBox 4"/>
          <p:cNvSpPr txBox="1"/>
          <p:nvPr/>
        </p:nvSpPr>
        <p:spPr>
          <a:xfrm>
            <a:off x="7239000" y="6654433"/>
            <a:ext cx="1905000" cy="215444"/>
          </a:xfrm>
          <a:prstGeom prst="rect">
            <a:avLst/>
          </a:prstGeom>
          <a:noFill/>
        </p:spPr>
        <p:txBody>
          <a:bodyPr wrap="square" rtlCol="0">
            <a:spAutoFit/>
          </a:bodyPr>
          <a:lstStyle/>
          <a:p>
            <a:pPr algn="r"/>
            <a:r>
              <a:rPr lang="en-US" sz="800" dirty="0" smtClean="0">
                <a:solidFill>
                  <a:schemeClr val="bg1"/>
                </a:solidFill>
              </a:rPr>
              <a:t>© Julie Faulkner</a:t>
            </a:r>
            <a:endParaRPr lang="en-US" sz="800" dirty="0">
              <a:solidFill>
                <a:schemeClr val="bg1"/>
              </a:solidFill>
            </a:endParaRPr>
          </a:p>
        </p:txBody>
      </p:sp>
    </p:spTree>
    <p:extLst>
      <p:ext uri="{BB962C8B-B14F-4D97-AF65-F5344CB8AC3E}">
        <p14:creationId xmlns:p14="http://schemas.microsoft.com/office/powerpoint/2010/main" val="1681405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Clip Art\clip art\Desktop Mockups\ClassroomBrightsStyledMockups\ALPOAPrimaryBrightsDeskScenes\ClassroomBrightsDeskScene18.png"/>
          <p:cNvPicPr>
            <a:picLocks noChangeAspect="1" noChangeArrowheads="1"/>
          </p:cNvPicPr>
          <p:nvPr/>
        </p:nvPicPr>
        <p:blipFill>
          <a:blip r:embed="rId3" cstate="print"/>
          <a:srcRect l="24313" r="505" b="15413"/>
          <a:stretch>
            <a:fillRect/>
          </a:stretch>
        </p:blipFill>
        <p:spPr bwMode="auto">
          <a:xfrm>
            <a:off x="0" y="0"/>
            <a:ext cx="9144000" cy="6858002"/>
          </a:xfrm>
          <a:prstGeom prst="rect">
            <a:avLst/>
          </a:prstGeom>
          <a:noFill/>
        </p:spPr>
      </p:pic>
      <p:sp>
        <p:nvSpPr>
          <p:cNvPr id="3" name="Title 2"/>
          <p:cNvSpPr>
            <a:spLocks noGrp="1"/>
          </p:cNvSpPr>
          <p:nvPr>
            <p:ph type="title"/>
          </p:nvPr>
        </p:nvSpPr>
        <p:spPr/>
        <p:txBody>
          <a:bodyPr/>
          <a:lstStyle/>
          <a:p>
            <a:r>
              <a:rPr lang="en-US" u="sng" dirty="0" smtClean="0">
                <a:solidFill>
                  <a:schemeClr val="bg1"/>
                </a:solidFill>
                <a:effectLst>
                  <a:outerShdw blurRad="38100" dist="38100" dir="2700000" algn="tl">
                    <a:srgbClr val="000000">
                      <a:alpha val="43137"/>
                    </a:srgbClr>
                  </a:outerShdw>
                </a:effectLst>
              </a:rPr>
              <a:t>Common Pitfalls</a:t>
            </a:r>
            <a:endParaRPr lang="en-US" u="sng" dirty="0">
              <a:solidFill>
                <a:schemeClr val="bg1"/>
              </a:solidFill>
              <a:effectLst>
                <a:outerShdw blurRad="38100" dist="38100" dir="2700000" algn="tl">
                  <a:srgbClr val="000000">
                    <a:alpha val="43137"/>
                  </a:srgbClr>
                </a:outerShdw>
              </a:effectLst>
            </a:endParaRPr>
          </a:p>
        </p:txBody>
      </p:sp>
      <p:sp>
        <p:nvSpPr>
          <p:cNvPr id="4" name="Content Placeholder 3"/>
          <p:cNvSpPr>
            <a:spLocks noGrp="1"/>
          </p:cNvSpPr>
          <p:nvPr>
            <p:ph idx="1"/>
          </p:nvPr>
        </p:nvSpPr>
        <p:spPr>
          <a:solidFill>
            <a:schemeClr val="bg1"/>
          </a:solidFill>
        </p:spPr>
        <p:txBody>
          <a:bodyPr>
            <a:normAutofit lnSpcReduction="10000"/>
          </a:bodyPr>
          <a:lstStyle/>
          <a:p>
            <a:r>
              <a:rPr lang="en-US" b="1" dirty="0" smtClean="0"/>
              <a:t>Fragments and run-ons</a:t>
            </a:r>
          </a:p>
          <a:p>
            <a:pPr lvl="1"/>
            <a:r>
              <a:rPr lang="en-US" dirty="0" smtClean="0"/>
              <a:t>In the article that Eric Reid wrote titled “Why Colin </a:t>
            </a:r>
            <a:r>
              <a:rPr lang="en-US" dirty="0" err="1" smtClean="0"/>
              <a:t>Kaepernick</a:t>
            </a:r>
            <a:r>
              <a:rPr lang="en-US" dirty="0" smtClean="0"/>
              <a:t> and I Decided to Take a Knee,” he attempts to explain that their reasoning is not to disrespect the country, the flag, or the national anthem, but to bring awareness and protest police brutality to African </a:t>
            </a:r>
            <a:r>
              <a:rPr lang="en-US" dirty="0" smtClean="0"/>
              <a:t>Americans he </a:t>
            </a:r>
            <a:r>
              <a:rPr lang="en-US" dirty="0" smtClean="0"/>
              <a:t>says, “It baffles me that our protest is still being misconstrued as disrespectful to the country, flag, and military personnel. We chose it because it is exactly the opposite”(Reid).</a:t>
            </a:r>
            <a:endParaRPr lang="en-US" b="1" dirty="0" smtClean="0"/>
          </a:p>
          <a:p>
            <a:endParaRPr lang="en-US" b="1" dirty="0" smtClean="0"/>
          </a:p>
          <a:p>
            <a:pPr lvl="1"/>
            <a:endParaRPr lang="en-US" b="1" dirty="0" smtClean="0"/>
          </a:p>
        </p:txBody>
      </p:sp>
      <p:sp>
        <p:nvSpPr>
          <p:cNvPr id="5" name="TextBox 4"/>
          <p:cNvSpPr txBox="1"/>
          <p:nvPr/>
        </p:nvSpPr>
        <p:spPr>
          <a:xfrm>
            <a:off x="7239000" y="6654433"/>
            <a:ext cx="1905000" cy="215444"/>
          </a:xfrm>
          <a:prstGeom prst="rect">
            <a:avLst/>
          </a:prstGeom>
          <a:noFill/>
        </p:spPr>
        <p:txBody>
          <a:bodyPr wrap="square" rtlCol="0">
            <a:spAutoFit/>
          </a:bodyPr>
          <a:lstStyle/>
          <a:p>
            <a:pPr algn="r"/>
            <a:r>
              <a:rPr lang="en-US" sz="800" dirty="0" smtClean="0">
                <a:solidFill>
                  <a:schemeClr val="bg1"/>
                </a:solidFill>
              </a:rPr>
              <a:t>© Julie Faulkner</a:t>
            </a:r>
            <a:endParaRPr lang="en-US" sz="800" dirty="0">
              <a:solidFill>
                <a:schemeClr val="bg1"/>
              </a:solidFill>
            </a:endParaRPr>
          </a:p>
        </p:txBody>
      </p:sp>
    </p:spTree>
    <p:extLst>
      <p:ext uri="{BB962C8B-B14F-4D97-AF65-F5344CB8AC3E}">
        <p14:creationId xmlns:p14="http://schemas.microsoft.com/office/powerpoint/2010/main" val="39749542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Clip Art\clip art\Desktop Mockups\ClassroomBrightsStyledMockups\ALPOAPrimaryBrightsDeskScenes\ClassroomBrightsDeskScene18.png"/>
          <p:cNvPicPr>
            <a:picLocks noChangeAspect="1" noChangeArrowheads="1"/>
          </p:cNvPicPr>
          <p:nvPr/>
        </p:nvPicPr>
        <p:blipFill>
          <a:blip r:embed="rId3" cstate="print"/>
          <a:srcRect l="24313" r="505" b="15413"/>
          <a:stretch>
            <a:fillRect/>
          </a:stretch>
        </p:blipFill>
        <p:spPr bwMode="auto">
          <a:xfrm>
            <a:off x="0" y="0"/>
            <a:ext cx="9144000" cy="6858002"/>
          </a:xfrm>
          <a:prstGeom prst="rect">
            <a:avLst/>
          </a:prstGeom>
          <a:noFill/>
        </p:spPr>
      </p:pic>
      <p:sp>
        <p:nvSpPr>
          <p:cNvPr id="3" name="Title 2"/>
          <p:cNvSpPr>
            <a:spLocks noGrp="1"/>
          </p:cNvSpPr>
          <p:nvPr>
            <p:ph type="title"/>
          </p:nvPr>
        </p:nvSpPr>
        <p:spPr/>
        <p:txBody>
          <a:bodyPr/>
          <a:lstStyle/>
          <a:p>
            <a:r>
              <a:rPr lang="en-US" u="sng" dirty="0" smtClean="0">
                <a:solidFill>
                  <a:schemeClr val="bg1"/>
                </a:solidFill>
                <a:effectLst>
                  <a:outerShdw blurRad="38100" dist="38100" dir="2700000" algn="tl">
                    <a:srgbClr val="000000">
                      <a:alpha val="43137"/>
                    </a:srgbClr>
                  </a:outerShdw>
                </a:effectLst>
              </a:rPr>
              <a:t>Common Pitfalls</a:t>
            </a:r>
            <a:endParaRPr lang="en-US" u="sng" dirty="0">
              <a:solidFill>
                <a:schemeClr val="bg1"/>
              </a:solidFill>
              <a:effectLst>
                <a:outerShdw blurRad="38100" dist="38100" dir="2700000" algn="tl">
                  <a:srgbClr val="000000">
                    <a:alpha val="43137"/>
                  </a:srgbClr>
                </a:outerShdw>
              </a:effectLst>
            </a:endParaRPr>
          </a:p>
        </p:txBody>
      </p:sp>
      <p:sp>
        <p:nvSpPr>
          <p:cNvPr id="4" name="Content Placeholder 3"/>
          <p:cNvSpPr>
            <a:spLocks noGrp="1"/>
          </p:cNvSpPr>
          <p:nvPr>
            <p:ph idx="1"/>
          </p:nvPr>
        </p:nvSpPr>
        <p:spPr>
          <a:solidFill>
            <a:schemeClr val="bg1"/>
          </a:solidFill>
        </p:spPr>
        <p:txBody>
          <a:bodyPr>
            <a:normAutofit/>
          </a:bodyPr>
          <a:lstStyle/>
          <a:p>
            <a:r>
              <a:rPr lang="en-US" b="1" dirty="0" smtClean="0"/>
              <a:t>Referring to the quotation directly</a:t>
            </a:r>
          </a:p>
          <a:p>
            <a:pPr lvl="1"/>
            <a:r>
              <a:rPr lang="en-US" dirty="0" smtClean="0"/>
              <a:t>A piece of the text helps me by saying “symbolic actions such as wearing black armbands in school and draft-card burning fits into this category,”(First Amendment).</a:t>
            </a:r>
          </a:p>
          <a:p>
            <a:pPr lvl="2"/>
            <a:r>
              <a:rPr lang="en-US" dirty="0" smtClean="0"/>
              <a:t>Also note incorrect comma usage. </a:t>
            </a:r>
            <a:endParaRPr lang="en-US" b="1" dirty="0" smtClean="0"/>
          </a:p>
          <a:p>
            <a:pPr lvl="1"/>
            <a:endParaRPr lang="en-US" b="1" dirty="0" smtClean="0"/>
          </a:p>
          <a:p>
            <a:endParaRPr lang="en-US" b="1" dirty="0" smtClean="0"/>
          </a:p>
          <a:p>
            <a:pPr lvl="1"/>
            <a:endParaRPr lang="en-US" b="1" dirty="0" smtClean="0"/>
          </a:p>
        </p:txBody>
      </p:sp>
      <p:sp>
        <p:nvSpPr>
          <p:cNvPr id="5" name="TextBox 4"/>
          <p:cNvSpPr txBox="1"/>
          <p:nvPr/>
        </p:nvSpPr>
        <p:spPr>
          <a:xfrm>
            <a:off x="7239000" y="6654433"/>
            <a:ext cx="1905000" cy="215444"/>
          </a:xfrm>
          <a:prstGeom prst="rect">
            <a:avLst/>
          </a:prstGeom>
          <a:noFill/>
        </p:spPr>
        <p:txBody>
          <a:bodyPr wrap="square" rtlCol="0">
            <a:spAutoFit/>
          </a:bodyPr>
          <a:lstStyle/>
          <a:p>
            <a:pPr algn="r"/>
            <a:r>
              <a:rPr lang="en-US" sz="800" dirty="0" smtClean="0">
                <a:solidFill>
                  <a:schemeClr val="bg1"/>
                </a:solidFill>
              </a:rPr>
              <a:t>© Julie Faulkner</a:t>
            </a:r>
            <a:endParaRPr lang="en-US" sz="800" dirty="0">
              <a:solidFill>
                <a:schemeClr val="bg1"/>
              </a:solidFill>
            </a:endParaRPr>
          </a:p>
        </p:txBody>
      </p:sp>
    </p:spTree>
    <p:extLst>
      <p:ext uri="{BB962C8B-B14F-4D97-AF65-F5344CB8AC3E}">
        <p14:creationId xmlns:p14="http://schemas.microsoft.com/office/powerpoint/2010/main" val="39749542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Clip Art\clip art\Desktop Mockups\ClassroomBrightsStyledMockups\ALPOAPrimaryBrightsDeskScenes\ClassroomBrightsDeskScene18.png"/>
          <p:cNvPicPr>
            <a:picLocks noChangeAspect="1" noChangeArrowheads="1"/>
          </p:cNvPicPr>
          <p:nvPr/>
        </p:nvPicPr>
        <p:blipFill>
          <a:blip r:embed="rId3" cstate="print"/>
          <a:srcRect l="24313" r="505" b="15413"/>
          <a:stretch>
            <a:fillRect/>
          </a:stretch>
        </p:blipFill>
        <p:spPr bwMode="auto">
          <a:xfrm>
            <a:off x="0" y="0"/>
            <a:ext cx="9144000" cy="6858002"/>
          </a:xfrm>
          <a:prstGeom prst="rect">
            <a:avLst/>
          </a:prstGeom>
          <a:noFill/>
        </p:spPr>
      </p:pic>
      <p:sp>
        <p:nvSpPr>
          <p:cNvPr id="3" name="Title 2"/>
          <p:cNvSpPr>
            <a:spLocks noGrp="1"/>
          </p:cNvSpPr>
          <p:nvPr>
            <p:ph type="title"/>
          </p:nvPr>
        </p:nvSpPr>
        <p:spPr/>
        <p:txBody>
          <a:bodyPr/>
          <a:lstStyle/>
          <a:p>
            <a:r>
              <a:rPr lang="en-US" u="sng" dirty="0" smtClean="0">
                <a:solidFill>
                  <a:schemeClr val="bg1"/>
                </a:solidFill>
                <a:effectLst>
                  <a:outerShdw blurRad="38100" dist="38100" dir="2700000" algn="tl">
                    <a:srgbClr val="000000">
                      <a:alpha val="43137"/>
                    </a:srgbClr>
                  </a:outerShdw>
                </a:effectLst>
              </a:rPr>
              <a:t>Common Pitfalls</a:t>
            </a:r>
            <a:endParaRPr lang="en-US" u="sng" dirty="0">
              <a:solidFill>
                <a:schemeClr val="bg1"/>
              </a:solidFill>
              <a:effectLst>
                <a:outerShdw blurRad="38100" dist="38100" dir="2700000" algn="tl">
                  <a:srgbClr val="000000">
                    <a:alpha val="43137"/>
                  </a:srgbClr>
                </a:outerShdw>
              </a:effectLst>
            </a:endParaRPr>
          </a:p>
        </p:txBody>
      </p:sp>
      <p:sp>
        <p:nvSpPr>
          <p:cNvPr id="4" name="Content Placeholder 3"/>
          <p:cNvSpPr>
            <a:spLocks noGrp="1"/>
          </p:cNvSpPr>
          <p:nvPr>
            <p:ph idx="1"/>
          </p:nvPr>
        </p:nvSpPr>
        <p:spPr>
          <a:solidFill>
            <a:schemeClr val="bg1"/>
          </a:solidFill>
        </p:spPr>
        <p:txBody>
          <a:bodyPr>
            <a:normAutofit fontScale="92500" lnSpcReduction="10000"/>
          </a:bodyPr>
          <a:lstStyle/>
          <a:p>
            <a:r>
              <a:rPr lang="en-US" b="1" dirty="0" smtClean="0"/>
              <a:t>Ambiguities</a:t>
            </a:r>
          </a:p>
          <a:p>
            <a:pPr marL="0" indent="0">
              <a:buNone/>
            </a:pPr>
            <a:r>
              <a:rPr lang="en-US" dirty="0"/>
              <a:t>Ambiguous </a:t>
            </a:r>
            <a:r>
              <a:rPr lang="en-US" dirty="0" smtClean="0"/>
              <a:t>Pronouns: Make </a:t>
            </a:r>
            <a:r>
              <a:rPr lang="en-US" dirty="0"/>
              <a:t>sure the name of the person who said the quote is not in an introductory phrase, but part of the subject. The subject of the sentence should use the name of the person who said the quote</a:t>
            </a:r>
            <a:r>
              <a:rPr lang="en-US" dirty="0" smtClean="0"/>
              <a:t>.</a:t>
            </a:r>
          </a:p>
          <a:p>
            <a:pPr marL="400050" lvl="1" indent="0">
              <a:buNone/>
            </a:pPr>
            <a:r>
              <a:rPr lang="en-US" dirty="0" smtClean="0"/>
              <a:t>Incorrect</a:t>
            </a:r>
            <a:r>
              <a:rPr lang="en-US" dirty="0"/>
              <a:t>: In Jane Smith’s </a:t>
            </a:r>
            <a:r>
              <a:rPr lang="en-US" dirty="0">
                <a:solidFill>
                  <a:srgbClr val="FF0000"/>
                </a:solidFill>
              </a:rPr>
              <a:t>book</a:t>
            </a:r>
            <a:r>
              <a:rPr lang="en-US" dirty="0"/>
              <a:t> about pets, she claims that “people who own dogs have lower levels of stress</a:t>
            </a:r>
            <a:r>
              <a:rPr lang="en-US" dirty="0" smtClean="0"/>
              <a:t>.”</a:t>
            </a:r>
          </a:p>
          <a:p>
            <a:pPr marL="400050" lvl="1" indent="0">
              <a:buNone/>
            </a:pPr>
            <a:r>
              <a:rPr lang="en-US" dirty="0" smtClean="0"/>
              <a:t>Correct</a:t>
            </a:r>
            <a:r>
              <a:rPr lang="en-US" dirty="0"/>
              <a:t>: In her book about pets, Jane Smith claims that “people who own dogs have lower levels of stress.”</a:t>
            </a:r>
            <a:endParaRPr lang="en-US" b="1" dirty="0" smtClean="0"/>
          </a:p>
          <a:p>
            <a:endParaRPr lang="en-US" b="1" dirty="0" smtClean="0"/>
          </a:p>
          <a:p>
            <a:pPr lvl="1"/>
            <a:endParaRPr lang="en-US" b="1" dirty="0" smtClean="0"/>
          </a:p>
        </p:txBody>
      </p:sp>
      <p:sp>
        <p:nvSpPr>
          <p:cNvPr id="5" name="TextBox 4"/>
          <p:cNvSpPr txBox="1"/>
          <p:nvPr/>
        </p:nvSpPr>
        <p:spPr>
          <a:xfrm>
            <a:off x="7239000" y="6654433"/>
            <a:ext cx="1905000" cy="215444"/>
          </a:xfrm>
          <a:prstGeom prst="rect">
            <a:avLst/>
          </a:prstGeom>
          <a:noFill/>
        </p:spPr>
        <p:txBody>
          <a:bodyPr wrap="square" rtlCol="0">
            <a:spAutoFit/>
          </a:bodyPr>
          <a:lstStyle/>
          <a:p>
            <a:pPr algn="r"/>
            <a:r>
              <a:rPr lang="en-US" sz="800" dirty="0" smtClean="0">
                <a:solidFill>
                  <a:schemeClr val="bg1"/>
                </a:solidFill>
              </a:rPr>
              <a:t>© Julie Faulkner</a:t>
            </a:r>
            <a:endParaRPr lang="en-US" sz="800" dirty="0">
              <a:solidFill>
                <a:schemeClr val="bg1"/>
              </a:solidFill>
            </a:endParaRPr>
          </a:p>
        </p:txBody>
      </p:sp>
    </p:spTree>
    <p:extLst>
      <p:ext uri="{BB962C8B-B14F-4D97-AF65-F5344CB8AC3E}">
        <p14:creationId xmlns:p14="http://schemas.microsoft.com/office/powerpoint/2010/main" val="12416909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Clip Art\clip art\Desktop Mockups\ClassroomBrightsStyledMockups\ALPOAPrimaryBrightsDeskScenes\ClassroomBrightsDeskScene18.png"/>
          <p:cNvPicPr>
            <a:picLocks noChangeAspect="1" noChangeArrowheads="1"/>
          </p:cNvPicPr>
          <p:nvPr/>
        </p:nvPicPr>
        <p:blipFill>
          <a:blip r:embed="rId2" cstate="print"/>
          <a:srcRect l="24313" r="505" b="15413"/>
          <a:stretch>
            <a:fillRect/>
          </a:stretch>
        </p:blipFill>
        <p:spPr bwMode="auto">
          <a:xfrm>
            <a:off x="0" y="0"/>
            <a:ext cx="9144000" cy="6858002"/>
          </a:xfrm>
          <a:prstGeom prst="rect">
            <a:avLst/>
          </a:prstGeom>
          <a:noFill/>
        </p:spPr>
      </p:pic>
      <p:sp>
        <p:nvSpPr>
          <p:cNvPr id="3" name="Title 2"/>
          <p:cNvSpPr>
            <a:spLocks noGrp="1"/>
          </p:cNvSpPr>
          <p:nvPr>
            <p:ph type="title"/>
          </p:nvPr>
        </p:nvSpPr>
        <p:spPr/>
        <p:txBody>
          <a:bodyPr/>
          <a:lstStyle/>
          <a:p>
            <a:r>
              <a:rPr lang="en-US" u="sng" dirty="0" smtClean="0">
                <a:solidFill>
                  <a:schemeClr val="bg1"/>
                </a:solidFill>
                <a:effectLst>
                  <a:outerShdw blurRad="38100" dist="38100" dir="2700000" algn="tl">
                    <a:srgbClr val="000000">
                      <a:alpha val="43137"/>
                    </a:srgbClr>
                  </a:outerShdw>
                </a:effectLst>
              </a:rPr>
              <a:t>Essential Questions</a:t>
            </a:r>
            <a:endParaRPr lang="en-US" u="sng" dirty="0">
              <a:solidFill>
                <a:schemeClr val="bg1"/>
              </a:solidFill>
              <a:effectLst>
                <a:outerShdw blurRad="38100" dist="38100" dir="2700000" algn="tl">
                  <a:srgbClr val="000000">
                    <a:alpha val="43137"/>
                  </a:srgbClr>
                </a:outerShdw>
              </a:effectLst>
            </a:endParaRPr>
          </a:p>
        </p:txBody>
      </p:sp>
      <p:sp>
        <p:nvSpPr>
          <p:cNvPr id="4" name="Content Placeholder 3"/>
          <p:cNvSpPr>
            <a:spLocks noGrp="1"/>
          </p:cNvSpPr>
          <p:nvPr>
            <p:ph idx="1"/>
          </p:nvPr>
        </p:nvSpPr>
        <p:spPr/>
        <p:txBody>
          <a:bodyPr/>
          <a:lstStyle/>
          <a:p>
            <a:r>
              <a:rPr lang="en-US" b="1" dirty="0" smtClean="0">
                <a:solidFill>
                  <a:schemeClr val="bg1"/>
                </a:solidFill>
              </a:rPr>
              <a:t>What are some ways to embed quotes purposefully and impressively?</a:t>
            </a:r>
          </a:p>
          <a:p>
            <a:r>
              <a:rPr lang="en-US" b="1" dirty="0" smtClean="0">
                <a:solidFill>
                  <a:schemeClr val="bg1"/>
                </a:solidFill>
              </a:rPr>
              <a:t>What punctuation marks are necessary for properly embedding quotes?</a:t>
            </a:r>
          </a:p>
          <a:p>
            <a:r>
              <a:rPr lang="en-US" b="1" dirty="0" smtClean="0">
                <a:solidFill>
                  <a:schemeClr val="bg1"/>
                </a:solidFill>
              </a:rPr>
              <a:t>Why embed quotations?</a:t>
            </a:r>
          </a:p>
        </p:txBody>
      </p:sp>
      <p:sp>
        <p:nvSpPr>
          <p:cNvPr id="5" name="TextBox 4"/>
          <p:cNvSpPr txBox="1"/>
          <p:nvPr/>
        </p:nvSpPr>
        <p:spPr>
          <a:xfrm>
            <a:off x="7239000" y="6654433"/>
            <a:ext cx="1905000" cy="215444"/>
          </a:xfrm>
          <a:prstGeom prst="rect">
            <a:avLst/>
          </a:prstGeom>
          <a:noFill/>
        </p:spPr>
        <p:txBody>
          <a:bodyPr wrap="square" rtlCol="0">
            <a:spAutoFit/>
          </a:bodyPr>
          <a:lstStyle/>
          <a:p>
            <a:pPr algn="r"/>
            <a:r>
              <a:rPr lang="en-US" sz="800" dirty="0" smtClean="0">
                <a:solidFill>
                  <a:schemeClr val="bg1"/>
                </a:solidFill>
              </a:rPr>
              <a:t>© Julie Faulkner</a:t>
            </a:r>
            <a:endParaRPr lang="en-US" sz="800" dirty="0">
              <a:solidFill>
                <a:schemeClr val="bg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Clip Art\clip art\Desktop Mockups\ClassroomBrightsStyledMockups\ALPOAPrimaryBrightsDeskScenes\ClassroomBrightsDeskScene18.png"/>
          <p:cNvPicPr>
            <a:picLocks noChangeAspect="1" noChangeArrowheads="1"/>
          </p:cNvPicPr>
          <p:nvPr/>
        </p:nvPicPr>
        <p:blipFill>
          <a:blip r:embed="rId3" cstate="print"/>
          <a:srcRect l="24313" r="505" b="15413"/>
          <a:stretch>
            <a:fillRect/>
          </a:stretch>
        </p:blipFill>
        <p:spPr bwMode="auto">
          <a:xfrm>
            <a:off x="0" y="0"/>
            <a:ext cx="9144000" cy="6858002"/>
          </a:xfrm>
          <a:prstGeom prst="rect">
            <a:avLst/>
          </a:prstGeom>
          <a:noFill/>
        </p:spPr>
      </p:pic>
      <p:sp>
        <p:nvSpPr>
          <p:cNvPr id="3" name="Title 2"/>
          <p:cNvSpPr>
            <a:spLocks noGrp="1"/>
          </p:cNvSpPr>
          <p:nvPr>
            <p:ph type="title"/>
          </p:nvPr>
        </p:nvSpPr>
        <p:spPr/>
        <p:txBody>
          <a:bodyPr/>
          <a:lstStyle/>
          <a:p>
            <a:r>
              <a:rPr lang="en-US" u="sng" dirty="0" smtClean="0">
                <a:solidFill>
                  <a:schemeClr val="bg1"/>
                </a:solidFill>
                <a:effectLst>
                  <a:outerShdw blurRad="38100" dist="38100" dir="2700000" algn="tl">
                    <a:srgbClr val="000000">
                      <a:alpha val="43137"/>
                    </a:srgbClr>
                  </a:outerShdw>
                </a:effectLst>
              </a:rPr>
              <a:t>Common Pitfalls</a:t>
            </a:r>
            <a:endParaRPr lang="en-US" u="sng" dirty="0">
              <a:solidFill>
                <a:schemeClr val="bg1"/>
              </a:solidFill>
              <a:effectLst>
                <a:outerShdw blurRad="38100" dist="38100" dir="2700000" algn="tl">
                  <a:srgbClr val="000000">
                    <a:alpha val="43137"/>
                  </a:srgbClr>
                </a:outerShdw>
              </a:effectLst>
            </a:endParaRPr>
          </a:p>
        </p:txBody>
      </p:sp>
      <p:sp>
        <p:nvSpPr>
          <p:cNvPr id="4" name="Content Placeholder 3"/>
          <p:cNvSpPr>
            <a:spLocks noGrp="1"/>
          </p:cNvSpPr>
          <p:nvPr>
            <p:ph idx="1"/>
          </p:nvPr>
        </p:nvSpPr>
        <p:spPr>
          <a:solidFill>
            <a:schemeClr val="bg1"/>
          </a:solidFill>
        </p:spPr>
        <p:txBody>
          <a:bodyPr>
            <a:normAutofit/>
          </a:bodyPr>
          <a:lstStyle/>
          <a:p>
            <a:r>
              <a:rPr lang="en-US" b="1" dirty="0" smtClean="0"/>
              <a:t>Vague integration – Don’t </a:t>
            </a:r>
            <a:r>
              <a:rPr lang="en-US" b="1" smtClean="0"/>
              <a:t>write this way!</a:t>
            </a:r>
            <a:endParaRPr lang="en-US" b="1" dirty="0" smtClean="0"/>
          </a:p>
          <a:p>
            <a:pPr lvl="1"/>
            <a:r>
              <a:rPr lang="en-US" dirty="0" smtClean="0"/>
              <a:t>One page X it states, </a:t>
            </a:r>
          </a:p>
          <a:p>
            <a:pPr lvl="1"/>
            <a:r>
              <a:rPr lang="en-US" dirty="0" smtClean="0"/>
              <a:t>In paragraph 5, the author says, </a:t>
            </a:r>
          </a:p>
          <a:p>
            <a:pPr lvl="1"/>
            <a:r>
              <a:rPr lang="en-US" dirty="0" smtClean="0"/>
              <a:t>In the story, </a:t>
            </a:r>
          </a:p>
          <a:p>
            <a:pPr marL="457200" lvl="1" indent="0">
              <a:buNone/>
            </a:pPr>
            <a:endParaRPr lang="en-US" dirty="0" smtClean="0"/>
          </a:p>
        </p:txBody>
      </p:sp>
      <p:sp>
        <p:nvSpPr>
          <p:cNvPr id="5" name="TextBox 4"/>
          <p:cNvSpPr txBox="1"/>
          <p:nvPr/>
        </p:nvSpPr>
        <p:spPr>
          <a:xfrm>
            <a:off x="7239000" y="6654433"/>
            <a:ext cx="1905000" cy="215444"/>
          </a:xfrm>
          <a:prstGeom prst="rect">
            <a:avLst/>
          </a:prstGeom>
          <a:noFill/>
        </p:spPr>
        <p:txBody>
          <a:bodyPr wrap="square" rtlCol="0">
            <a:spAutoFit/>
          </a:bodyPr>
          <a:lstStyle/>
          <a:p>
            <a:pPr algn="r"/>
            <a:r>
              <a:rPr lang="en-US" sz="800" dirty="0" smtClean="0">
                <a:solidFill>
                  <a:schemeClr val="bg1"/>
                </a:solidFill>
              </a:rPr>
              <a:t>© Julie Faulkner</a:t>
            </a:r>
            <a:endParaRPr lang="en-US" sz="800" dirty="0">
              <a:solidFill>
                <a:schemeClr val="bg1"/>
              </a:solidFill>
            </a:endParaRPr>
          </a:p>
        </p:txBody>
      </p:sp>
    </p:spTree>
    <p:extLst>
      <p:ext uri="{BB962C8B-B14F-4D97-AF65-F5344CB8AC3E}">
        <p14:creationId xmlns:p14="http://schemas.microsoft.com/office/powerpoint/2010/main" val="41283865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Clip Art\clip art\Desktop Mockups\ClassroomBrightsStyledMockups\ALPOAPrimaryBrightsDeskScenes\ClassroomBrightsDeskScene18.png"/>
          <p:cNvPicPr>
            <a:picLocks noChangeAspect="1" noChangeArrowheads="1"/>
          </p:cNvPicPr>
          <p:nvPr/>
        </p:nvPicPr>
        <p:blipFill>
          <a:blip r:embed="rId3" cstate="print"/>
          <a:srcRect l="24313" r="505" b="15413"/>
          <a:stretch>
            <a:fillRect/>
          </a:stretch>
        </p:blipFill>
        <p:spPr bwMode="auto">
          <a:xfrm>
            <a:off x="0" y="0"/>
            <a:ext cx="9144000" cy="6858002"/>
          </a:xfrm>
          <a:prstGeom prst="rect">
            <a:avLst/>
          </a:prstGeom>
          <a:noFill/>
        </p:spPr>
      </p:pic>
      <p:sp>
        <p:nvSpPr>
          <p:cNvPr id="3" name="Title 2"/>
          <p:cNvSpPr>
            <a:spLocks noGrp="1"/>
          </p:cNvSpPr>
          <p:nvPr>
            <p:ph type="title"/>
          </p:nvPr>
        </p:nvSpPr>
        <p:spPr/>
        <p:txBody>
          <a:bodyPr/>
          <a:lstStyle/>
          <a:p>
            <a:r>
              <a:rPr lang="en-US" u="sng" dirty="0" smtClean="0">
                <a:solidFill>
                  <a:schemeClr val="bg1"/>
                </a:solidFill>
                <a:effectLst>
                  <a:outerShdw blurRad="38100" dist="38100" dir="2700000" algn="tl">
                    <a:srgbClr val="000000">
                      <a:alpha val="43137"/>
                    </a:srgbClr>
                  </a:outerShdw>
                </a:effectLst>
              </a:rPr>
              <a:t>Common Pitfalls</a:t>
            </a:r>
            <a:endParaRPr lang="en-US" u="sng" dirty="0">
              <a:solidFill>
                <a:schemeClr val="bg1"/>
              </a:solidFill>
              <a:effectLst>
                <a:outerShdw blurRad="38100" dist="38100" dir="2700000" algn="tl">
                  <a:srgbClr val="000000">
                    <a:alpha val="43137"/>
                  </a:srgbClr>
                </a:outerShdw>
              </a:effectLst>
            </a:endParaRPr>
          </a:p>
        </p:txBody>
      </p:sp>
      <p:sp>
        <p:nvSpPr>
          <p:cNvPr id="4" name="Content Placeholder 3"/>
          <p:cNvSpPr>
            <a:spLocks noGrp="1"/>
          </p:cNvSpPr>
          <p:nvPr>
            <p:ph idx="1"/>
          </p:nvPr>
        </p:nvSpPr>
        <p:spPr>
          <a:solidFill>
            <a:schemeClr val="bg1"/>
          </a:solidFill>
        </p:spPr>
        <p:txBody>
          <a:bodyPr>
            <a:normAutofit/>
          </a:bodyPr>
          <a:lstStyle/>
          <a:p>
            <a:r>
              <a:rPr lang="en-US" b="1" dirty="0" smtClean="0"/>
              <a:t>Point of view or verb shift errors</a:t>
            </a:r>
          </a:p>
          <a:p>
            <a:pPr lvl="1"/>
            <a:endParaRPr lang="en-US" b="1" dirty="0" smtClean="0"/>
          </a:p>
          <a:p>
            <a:pPr lvl="1"/>
            <a:r>
              <a:rPr lang="en-US" b="1" dirty="0" smtClean="0"/>
              <a:t>Original quotation:</a:t>
            </a:r>
            <a:r>
              <a:rPr lang="en-US" dirty="0" smtClean="0"/>
              <a:t> "Reading is also a process and it also changes you."</a:t>
            </a:r>
          </a:p>
          <a:p>
            <a:pPr lvl="1"/>
            <a:r>
              <a:rPr lang="en-US" b="1" dirty="0" smtClean="0"/>
              <a:t>Correction</a:t>
            </a:r>
            <a:r>
              <a:rPr lang="en-US" dirty="0" smtClean="0"/>
              <a:t>: Margaret Atwood wants her readers to realize that "[r]</a:t>
            </a:r>
            <a:r>
              <a:rPr lang="en-US" dirty="0" err="1" smtClean="0"/>
              <a:t>eading</a:t>
            </a:r>
            <a:r>
              <a:rPr lang="en-US" dirty="0" smtClean="0"/>
              <a:t> is also a process, and it also changes [them]" (30).</a:t>
            </a:r>
            <a:endParaRPr lang="en-US" dirty="0"/>
          </a:p>
        </p:txBody>
      </p:sp>
      <p:sp>
        <p:nvSpPr>
          <p:cNvPr id="7" name="TextBox 6"/>
          <p:cNvSpPr txBox="1"/>
          <p:nvPr/>
        </p:nvSpPr>
        <p:spPr>
          <a:xfrm>
            <a:off x="7239000" y="6654433"/>
            <a:ext cx="1905000" cy="215444"/>
          </a:xfrm>
          <a:prstGeom prst="rect">
            <a:avLst/>
          </a:prstGeom>
          <a:noFill/>
        </p:spPr>
        <p:txBody>
          <a:bodyPr wrap="square" rtlCol="0">
            <a:spAutoFit/>
          </a:bodyPr>
          <a:lstStyle/>
          <a:p>
            <a:pPr algn="r"/>
            <a:r>
              <a:rPr lang="en-US" sz="800" dirty="0" smtClean="0">
                <a:solidFill>
                  <a:schemeClr val="bg1"/>
                </a:solidFill>
              </a:rPr>
              <a:t>© Julie Faulkner</a:t>
            </a:r>
            <a:endParaRPr lang="en-US" sz="800" dirty="0">
              <a:solidFill>
                <a:schemeClr val="bg1"/>
              </a:solidFill>
            </a:endParaRPr>
          </a:p>
        </p:txBody>
      </p:sp>
      <p:sp>
        <p:nvSpPr>
          <p:cNvPr id="8" name="TextBox 7"/>
          <p:cNvSpPr txBox="1"/>
          <p:nvPr/>
        </p:nvSpPr>
        <p:spPr>
          <a:xfrm>
            <a:off x="1295400" y="5347995"/>
            <a:ext cx="1981200" cy="369332"/>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b="1" dirty="0" smtClean="0"/>
              <a:t>Note punctuation.</a:t>
            </a:r>
            <a:endParaRPr lang="en-US" b="1" dirty="0"/>
          </a:p>
        </p:txBody>
      </p:sp>
      <p:sp>
        <p:nvSpPr>
          <p:cNvPr id="9" name="Striped Right Arrow 8"/>
          <p:cNvSpPr/>
          <p:nvPr/>
        </p:nvSpPr>
        <p:spPr>
          <a:xfrm rot="14699260">
            <a:off x="3025043" y="5141859"/>
            <a:ext cx="914400" cy="457200"/>
          </a:xfrm>
          <a:prstGeom prst="striped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9624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Clip Art\clip art\Desktop Mockups\ClassroomBrightsStyledMockups\ALPOAPrimaryBrightsDeskScenes\ClassroomBrightsDeskScene18.png"/>
          <p:cNvPicPr>
            <a:picLocks noChangeAspect="1" noChangeArrowheads="1"/>
          </p:cNvPicPr>
          <p:nvPr/>
        </p:nvPicPr>
        <p:blipFill>
          <a:blip r:embed="rId3" cstate="print"/>
          <a:srcRect l="24313" r="505" b="15413"/>
          <a:stretch>
            <a:fillRect/>
          </a:stretch>
        </p:blipFill>
        <p:spPr bwMode="auto">
          <a:xfrm>
            <a:off x="0" y="0"/>
            <a:ext cx="9144000" cy="6858002"/>
          </a:xfrm>
          <a:prstGeom prst="rect">
            <a:avLst/>
          </a:prstGeom>
          <a:noFill/>
        </p:spPr>
      </p:pic>
      <p:sp>
        <p:nvSpPr>
          <p:cNvPr id="3" name="Title 2"/>
          <p:cNvSpPr>
            <a:spLocks noGrp="1"/>
          </p:cNvSpPr>
          <p:nvPr>
            <p:ph type="title"/>
          </p:nvPr>
        </p:nvSpPr>
        <p:spPr/>
        <p:txBody>
          <a:bodyPr/>
          <a:lstStyle/>
          <a:p>
            <a:r>
              <a:rPr lang="en-US" u="sng" dirty="0" smtClean="0">
                <a:solidFill>
                  <a:schemeClr val="bg1"/>
                </a:solidFill>
                <a:effectLst>
                  <a:outerShdw blurRad="38100" dist="38100" dir="2700000" algn="tl">
                    <a:srgbClr val="000000">
                      <a:alpha val="43137"/>
                    </a:srgbClr>
                  </a:outerShdw>
                </a:effectLst>
              </a:rPr>
              <a:t>Common Pitfalls</a:t>
            </a:r>
            <a:endParaRPr lang="en-US" u="sng" dirty="0">
              <a:solidFill>
                <a:schemeClr val="bg1"/>
              </a:solidFill>
              <a:effectLst>
                <a:outerShdw blurRad="38100" dist="38100" dir="2700000" algn="tl">
                  <a:srgbClr val="000000">
                    <a:alpha val="43137"/>
                  </a:srgbClr>
                </a:outerShdw>
              </a:effectLst>
            </a:endParaRPr>
          </a:p>
        </p:txBody>
      </p:sp>
      <p:sp>
        <p:nvSpPr>
          <p:cNvPr id="4" name="Content Placeholder 3"/>
          <p:cNvSpPr>
            <a:spLocks noGrp="1"/>
          </p:cNvSpPr>
          <p:nvPr>
            <p:ph idx="1"/>
          </p:nvPr>
        </p:nvSpPr>
        <p:spPr>
          <a:solidFill>
            <a:schemeClr val="bg1"/>
          </a:solidFill>
        </p:spPr>
        <p:txBody>
          <a:bodyPr>
            <a:normAutofit/>
          </a:bodyPr>
          <a:lstStyle/>
          <a:p>
            <a:r>
              <a:rPr lang="en-US" b="1" dirty="0" smtClean="0"/>
              <a:t>Incorrect punctuation</a:t>
            </a:r>
          </a:p>
          <a:p>
            <a:pPr lvl="1"/>
            <a:r>
              <a:rPr lang="en-US" dirty="0" smtClean="0"/>
              <a:t>Eric Reid spoke on behalf for </a:t>
            </a:r>
            <a:r>
              <a:rPr lang="en-US" dirty="0" err="1" smtClean="0"/>
              <a:t>Kaepernick</a:t>
            </a:r>
            <a:r>
              <a:rPr lang="en-US" dirty="0" smtClean="0"/>
              <a:t>, who was fired for taking a knee during the anthem, by stating: “I remember thinking our posture was like a flag flown at half-mast to mark a tragedy” (Reid).</a:t>
            </a:r>
          </a:p>
        </p:txBody>
      </p:sp>
      <p:sp>
        <p:nvSpPr>
          <p:cNvPr id="5" name="TextBox 4"/>
          <p:cNvSpPr txBox="1"/>
          <p:nvPr/>
        </p:nvSpPr>
        <p:spPr>
          <a:xfrm>
            <a:off x="7239000" y="6654433"/>
            <a:ext cx="1905000" cy="215444"/>
          </a:xfrm>
          <a:prstGeom prst="rect">
            <a:avLst/>
          </a:prstGeom>
          <a:noFill/>
        </p:spPr>
        <p:txBody>
          <a:bodyPr wrap="square" rtlCol="0">
            <a:spAutoFit/>
          </a:bodyPr>
          <a:lstStyle/>
          <a:p>
            <a:pPr algn="r"/>
            <a:r>
              <a:rPr lang="en-US" sz="800" dirty="0" smtClean="0">
                <a:solidFill>
                  <a:schemeClr val="bg1"/>
                </a:solidFill>
              </a:rPr>
              <a:t>© Julie Faulkner</a:t>
            </a:r>
            <a:endParaRPr lang="en-US" sz="800" dirty="0">
              <a:solidFill>
                <a:schemeClr val="bg1"/>
              </a:solidFill>
            </a:endParaRPr>
          </a:p>
        </p:txBody>
      </p:sp>
    </p:spTree>
    <p:extLst>
      <p:ext uri="{BB962C8B-B14F-4D97-AF65-F5344CB8AC3E}">
        <p14:creationId xmlns:p14="http://schemas.microsoft.com/office/powerpoint/2010/main" val="406962411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Clip Art\clip art\Desktop Mockups\ClassroomBrightsStyledMockups\ALPOAPrimaryBrightsDeskScenes\ClassroomBrightsDeskScene18.png"/>
          <p:cNvPicPr>
            <a:picLocks noChangeAspect="1" noChangeArrowheads="1"/>
          </p:cNvPicPr>
          <p:nvPr/>
        </p:nvPicPr>
        <p:blipFill>
          <a:blip r:embed="rId3" cstate="print"/>
          <a:srcRect l="24313" r="505" b="15413"/>
          <a:stretch>
            <a:fillRect/>
          </a:stretch>
        </p:blipFill>
        <p:spPr bwMode="auto">
          <a:xfrm>
            <a:off x="0" y="0"/>
            <a:ext cx="9144000" cy="6858002"/>
          </a:xfrm>
          <a:prstGeom prst="rect">
            <a:avLst/>
          </a:prstGeom>
          <a:noFill/>
        </p:spPr>
      </p:pic>
      <p:sp>
        <p:nvSpPr>
          <p:cNvPr id="3" name="Title 2"/>
          <p:cNvSpPr>
            <a:spLocks noGrp="1"/>
          </p:cNvSpPr>
          <p:nvPr>
            <p:ph type="title"/>
          </p:nvPr>
        </p:nvSpPr>
        <p:spPr/>
        <p:txBody>
          <a:bodyPr/>
          <a:lstStyle/>
          <a:p>
            <a:r>
              <a:rPr lang="en-US" u="sng" dirty="0" smtClean="0">
                <a:solidFill>
                  <a:schemeClr val="bg1"/>
                </a:solidFill>
                <a:effectLst>
                  <a:outerShdw blurRad="38100" dist="38100" dir="2700000" algn="tl">
                    <a:srgbClr val="000000">
                      <a:alpha val="43137"/>
                    </a:srgbClr>
                  </a:outerShdw>
                </a:effectLst>
              </a:rPr>
              <a:t>Common Pitfalls</a:t>
            </a:r>
            <a:endParaRPr lang="en-US" u="sng" dirty="0">
              <a:solidFill>
                <a:schemeClr val="bg1"/>
              </a:solidFill>
              <a:effectLst>
                <a:outerShdw blurRad="38100" dist="38100" dir="2700000" algn="tl">
                  <a:srgbClr val="000000">
                    <a:alpha val="43137"/>
                  </a:srgbClr>
                </a:outerShdw>
              </a:effectLst>
            </a:endParaRPr>
          </a:p>
        </p:txBody>
      </p:sp>
      <p:sp>
        <p:nvSpPr>
          <p:cNvPr id="4" name="Content Placeholder 3"/>
          <p:cNvSpPr>
            <a:spLocks noGrp="1"/>
          </p:cNvSpPr>
          <p:nvPr>
            <p:ph idx="1"/>
          </p:nvPr>
        </p:nvSpPr>
        <p:spPr>
          <a:solidFill>
            <a:schemeClr val="bg1"/>
          </a:solidFill>
        </p:spPr>
        <p:txBody>
          <a:bodyPr>
            <a:normAutofit/>
          </a:bodyPr>
          <a:lstStyle/>
          <a:p>
            <a:r>
              <a:rPr lang="en-US" b="1" dirty="0" smtClean="0"/>
              <a:t>Naked Quote</a:t>
            </a:r>
          </a:p>
          <a:p>
            <a:pPr lvl="1"/>
            <a:r>
              <a:rPr lang="en-US" dirty="0" smtClean="0"/>
              <a:t>There </a:t>
            </a:r>
            <a:r>
              <a:rPr lang="en-US" dirty="0"/>
              <a:t>is a big difference in how children learn because they haven’t been taught the correct level of reading skills. And that affects them later in life. “34 percent of children that enter kindergarten lack the basic language skills needed to learn how to read,” (Literacy Facts &amp; Stats).</a:t>
            </a:r>
            <a:endParaRPr lang="en-US" dirty="0" smtClean="0"/>
          </a:p>
        </p:txBody>
      </p:sp>
      <p:sp>
        <p:nvSpPr>
          <p:cNvPr id="5" name="TextBox 4"/>
          <p:cNvSpPr txBox="1"/>
          <p:nvPr/>
        </p:nvSpPr>
        <p:spPr>
          <a:xfrm>
            <a:off x="7239000" y="6654433"/>
            <a:ext cx="1905000" cy="215444"/>
          </a:xfrm>
          <a:prstGeom prst="rect">
            <a:avLst/>
          </a:prstGeom>
          <a:noFill/>
        </p:spPr>
        <p:txBody>
          <a:bodyPr wrap="square" rtlCol="0">
            <a:spAutoFit/>
          </a:bodyPr>
          <a:lstStyle/>
          <a:p>
            <a:pPr algn="r"/>
            <a:r>
              <a:rPr lang="en-US" sz="800" dirty="0" smtClean="0">
                <a:solidFill>
                  <a:schemeClr val="bg1"/>
                </a:solidFill>
              </a:rPr>
              <a:t>© Julie Faulkner</a:t>
            </a:r>
            <a:endParaRPr lang="en-US" sz="800" dirty="0">
              <a:solidFill>
                <a:schemeClr val="bg1"/>
              </a:solidFill>
            </a:endParaRPr>
          </a:p>
        </p:txBody>
      </p:sp>
    </p:spTree>
    <p:extLst>
      <p:ext uri="{BB962C8B-B14F-4D97-AF65-F5344CB8AC3E}">
        <p14:creationId xmlns:p14="http://schemas.microsoft.com/office/powerpoint/2010/main" val="42250658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Clip Art\clip art\Desktop Mockups\ClassroomBrightsStyledMockups\ALPOAPrimaryBrightsDeskScenes\ClassroomBrightsDeskScene18.png"/>
          <p:cNvPicPr>
            <a:picLocks noChangeAspect="1" noChangeArrowheads="1"/>
          </p:cNvPicPr>
          <p:nvPr/>
        </p:nvPicPr>
        <p:blipFill>
          <a:blip r:embed="rId3" cstate="print"/>
          <a:srcRect l="24313" r="505" b="15413"/>
          <a:stretch>
            <a:fillRect/>
          </a:stretch>
        </p:blipFill>
        <p:spPr bwMode="auto">
          <a:xfrm>
            <a:off x="0" y="0"/>
            <a:ext cx="9144000" cy="6858002"/>
          </a:xfrm>
          <a:prstGeom prst="rect">
            <a:avLst/>
          </a:prstGeom>
          <a:noFill/>
        </p:spPr>
      </p:pic>
      <p:sp>
        <p:nvSpPr>
          <p:cNvPr id="3" name="Title 2"/>
          <p:cNvSpPr>
            <a:spLocks noGrp="1"/>
          </p:cNvSpPr>
          <p:nvPr>
            <p:ph type="title"/>
          </p:nvPr>
        </p:nvSpPr>
        <p:spPr/>
        <p:txBody>
          <a:bodyPr/>
          <a:lstStyle/>
          <a:p>
            <a:r>
              <a:rPr lang="en-US" u="sng" dirty="0" smtClean="0">
                <a:solidFill>
                  <a:schemeClr val="bg1"/>
                </a:solidFill>
                <a:effectLst>
                  <a:outerShdw blurRad="38100" dist="38100" dir="2700000" algn="tl">
                    <a:srgbClr val="000000">
                      <a:alpha val="43137"/>
                    </a:srgbClr>
                  </a:outerShdw>
                </a:effectLst>
              </a:rPr>
              <a:t>Guided Practice #1</a:t>
            </a:r>
            <a:endParaRPr lang="en-US" u="sng" dirty="0">
              <a:solidFill>
                <a:schemeClr val="bg1"/>
              </a:solidFill>
              <a:effectLst>
                <a:outerShdw blurRad="38100" dist="38100" dir="2700000" algn="tl">
                  <a:srgbClr val="000000">
                    <a:alpha val="43137"/>
                  </a:srgbClr>
                </a:outerShdw>
              </a:effectLst>
            </a:endParaRPr>
          </a:p>
        </p:txBody>
      </p:sp>
      <p:sp>
        <p:nvSpPr>
          <p:cNvPr id="4" name="Content Placeholder 3"/>
          <p:cNvSpPr>
            <a:spLocks noGrp="1"/>
          </p:cNvSpPr>
          <p:nvPr>
            <p:ph idx="1"/>
          </p:nvPr>
        </p:nvSpPr>
        <p:spPr>
          <a:solidFill>
            <a:schemeClr val="bg1"/>
          </a:solidFill>
        </p:spPr>
        <p:txBody>
          <a:bodyPr>
            <a:normAutofit/>
          </a:bodyPr>
          <a:lstStyle/>
          <a:p>
            <a:pPr marL="0" indent="0" algn="ctr">
              <a:buNone/>
            </a:pPr>
            <a:r>
              <a:rPr lang="en-US" b="1" dirty="0" smtClean="0"/>
              <a:t>Perfection or Pitfall?</a:t>
            </a:r>
          </a:p>
          <a:p>
            <a:pPr marL="0" indent="0" algn="ctr">
              <a:buNone/>
            </a:pPr>
            <a:endParaRPr lang="en-US" b="1" dirty="0"/>
          </a:p>
          <a:p>
            <a:pPr marL="0" indent="0" algn="ctr">
              <a:buNone/>
            </a:pPr>
            <a:r>
              <a:rPr lang="en-US" dirty="0"/>
              <a:t>In the </a:t>
            </a:r>
            <a:r>
              <a:rPr lang="en-US" dirty="0" smtClean="0"/>
              <a:t>article </a:t>
            </a:r>
            <a:r>
              <a:rPr lang="en-US" dirty="0"/>
              <a:t>Jane Smith writes, “Snails can sleep for three years without </a:t>
            </a:r>
            <a:r>
              <a:rPr lang="en-US" dirty="0" smtClean="0"/>
              <a:t>eating” (99). </a:t>
            </a:r>
            <a:endParaRPr lang="en-US" b="1" dirty="0" smtClean="0"/>
          </a:p>
          <a:p>
            <a:endParaRPr lang="en-US" b="1" dirty="0" smtClean="0"/>
          </a:p>
          <a:p>
            <a:endParaRPr lang="en-US" b="1" dirty="0" smtClean="0"/>
          </a:p>
          <a:p>
            <a:pPr lvl="1"/>
            <a:endParaRPr lang="en-US" b="1" dirty="0" smtClean="0"/>
          </a:p>
        </p:txBody>
      </p:sp>
      <p:sp>
        <p:nvSpPr>
          <p:cNvPr id="5" name="Oval 4"/>
          <p:cNvSpPr/>
          <p:nvPr/>
        </p:nvSpPr>
        <p:spPr>
          <a:xfrm>
            <a:off x="2438400" y="1447800"/>
            <a:ext cx="2362200" cy="990600"/>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7239000" y="6654433"/>
            <a:ext cx="1905000" cy="215444"/>
          </a:xfrm>
          <a:prstGeom prst="rect">
            <a:avLst/>
          </a:prstGeom>
          <a:noFill/>
        </p:spPr>
        <p:txBody>
          <a:bodyPr wrap="square" rtlCol="0">
            <a:spAutoFit/>
          </a:bodyPr>
          <a:lstStyle/>
          <a:p>
            <a:pPr algn="r"/>
            <a:r>
              <a:rPr lang="en-US" sz="800" dirty="0" smtClean="0">
                <a:solidFill>
                  <a:schemeClr val="bg1"/>
                </a:solidFill>
              </a:rPr>
              <a:t>© Julie Faulkner</a:t>
            </a:r>
            <a:endParaRPr lang="en-US" sz="800" dirty="0">
              <a:solidFill>
                <a:schemeClr val="bg1"/>
              </a:solidFill>
            </a:endParaRPr>
          </a:p>
        </p:txBody>
      </p:sp>
    </p:spTree>
    <p:extLst>
      <p:ext uri="{BB962C8B-B14F-4D97-AF65-F5344CB8AC3E}">
        <p14:creationId xmlns:p14="http://schemas.microsoft.com/office/powerpoint/2010/main" val="2821824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Clip Art\clip art\Desktop Mockups\ClassroomBrightsStyledMockups\ALPOAPrimaryBrightsDeskScenes\ClassroomBrightsDeskScene18.png"/>
          <p:cNvPicPr>
            <a:picLocks noChangeAspect="1" noChangeArrowheads="1"/>
          </p:cNvPicPr>
          <p:nvPr/>
        </p:nvPicPr>
        <p:blipFill>
          <a:blip r:embed="rId3" cstate="print"/>
          <a:srcRect l="24313" r="505" b="15413"/>
          <a:stretch>
            <a:fillRect/>
          </a:stretch>
        </p:blipFill>
        <p:spPr bwMode="auto">
          <a:xfrm>
            <a:off x="0" y="0"/>
            <a:ext cx="9144000" cy="6858002"/>
          </a:xfrm>
          <a:prstGeom prst="rect">
            <a:avLst/>
          </a:prstGeom>
          <a:noFill/>
        </p:spPr>
      </p:pic>
      <p:sp>
        <p:nvSpPr>
          <p:cNvPr id="3" name="Title 2"/>
          <p:cNvSpPr>
            <a:spLocks noGrp="1"/>
          </p:cNvSpPr>
          <p:nvPr>
            <p:ph type="title"/>
          </p:nvPr>
        </p:nvSpPr>
        <p:spPr/>
        <p:txBody>
          <a:bodyPr/>
          <a:lstStyle/>
          <a:p>
            <a:r>
              <a:rPr lang="en-US" u="sng" dirty="0" smtClean="0">
                <a:solidFill>
                  <a:schemeClr val="bg1"/>
                </a:solidFill>
                <a:effectLst>
                  <a:outerShdw blurRad="38100" dist="38100" dir="2700000" algn="tl">
                    <a:srgbClr val="000000">
                      <a:alpha val="43137"/>
                    </a:srgbClr>
                  </a:outerShdw>
                </a:effectLst>
              </a:rPr>
              <a:t>Guided Practice #2</a:t>
            </a:r>
            <a:endParaRPr lang="en-US" u="sng" dirty="0">
              <a:solidFill>
                <a:schemeClr val="bg1"/>
              </a:solidFill>
              <a:effectLst>
                <a:outerShdw blurRad="38100" dist="38100" dir="2700000" algn="tl">
                  <a:srgbClr val="000000">
                    <a:alpha val="43137"/>
                  </a:srgbClr>
                </a:outerShdw>
              </a:effectLst>
            </a:endParaRPr>
          </a:p>
        </p:txBody>
      </p:sp>
      <p:sp>
        <p:nvSpPr>
          <p:cNvPr id="4" name="Content Placeholder 3"/>
          <p:cNvSpPr>
            <a:spLocks noGrp="1"/>
          </p:cNvSpPr>
          <p:nvPr>
            <p:ph idx="1"/>
          </p:nvPr>
        </p:nvSpPr>
        <p:spPr>
          <a:solidFill>
            <a:schemeClr val="bg1"/>
          </a:solidFill>
        </p:spPr>
        <p:txBody>
          <a:bodyPr>
            <a:normAutofit/>
          </a:bodyPr>
          <a:lstStyle/>
          <a:p>
            <a:pPr marL="0" indent="0" algn="ctr">
              <a:buNone/>
            </a:pPr>
            <a:r>
              <a:rPr lang="en-US" b="1" dirty="0" smtClean="0"/>
              <a:t>Perfection or Pitfall?</a:t>
            </a:r>
          </a:p>
          <a:p>
            <a:pPr marL="0" indent="0" algn="ctr">
              <a:buNone/>
            </a:pPr>
            <a:endParaRPr lang="en-US" b="1" dirty="0"/>
          </a:p>
          <a:p>
            <a:pPr marL="0" indent="0" algn="ctr">
              <a:buNone/>
            </a:pPr>
            <a:r>
              <a:rPr lang="en-US" dirty="0"/>
              <a:t>In her book about pets, Jane Smith discusses the benefits of owning a dog: “Dog owners are less likely to suffer from depression and have lower levels of stress than people who do not own </a:t>
            </a:r>
            <a:r>
              <a:rPr lang="en-US" dirty="0" smtClean="0"/>
              <a:t>dogs” (99).</a:t>
            </a:r>
            <a:endParaRPr lang="en-US" b="1" dirty="0" smtClean="0"/>
          </a:p>
          <a:p>
            <a:endParaRPr lang="en-US" b="1" dirty="0" smtClean="0"/>
          </a:p>
          <a:p>
            <a:pPr lvl="1"/>
            <a:endParaRPr lang="en-US" b="1" dirty="0" smtClean="0"/>
          </a:p>
        </p:txBody>
      </p:sp>
      <p:sp>
        <p:nvSpPr>
          <p:cNvPr id="5" name="Oval 4"/>
          <p:cNvSpPr/>
          <p:nvPr/>
        </p:nvSpPr>
        <p:spPr>
          <a:xfrm>
            <a:off x="2438400" y="1447800"/>
            <a:ext cx="2362200" cy="990600"/>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7239000" y="6654433"/>
            <a:ext cx="1905000" cy="215444"/>
          </a:xfrm>
          <a:prstGeom prst="rect">
            <a:avLst/>
          </a:prstGeom>
          <a:noFill/>
        </p:spPr>
        <p:txBody>
          <a:bodyPr wrap="square" rtlCol="0">
            <a:spAutoFit/>
          </a:bodyPr>
          <a:lstStyle/>
          <a:p>
            <a:pPr algn="r"/>
            <a:r>
              <a:rPr lang="en-US" sz="800" dirty="0" smtClean="0">
                <a:solidFill>
                  <a:schemeClr val="bg1"/>
                </a:solidFill>
              </a:rPr>
              <a:t>© Julie Faulkner</a:t>
            </a:r>
            <a:endParaRPr lang="en-US" sz="800" dirty="0">
              <a:solidFill>
                <a:schemeClr val="bg1"/>
              </a:solidFill>
            </a:endParaRPr>
          </a:p>
        </p:txBody>
      </p:sp>
    </p:spTree>
    <p:extLst>
      <p:ext uri="{BB962C8B-B14F-4D97-AF65-F5344CB8AC3E}">
        <p14:creationId xmlns:p14="http://schemas.microsoft.com/office/powerpoint/2010/main" val="1379308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Clip Art\clip art\Desktop Mockups\ClassroomBrightsStyledMockups\ALPOAPrimaryBrightsDeskScenes\ClassroomBrightsDeskScene18.png"/>
          <p:cNvPicPr>
            <a:picLocks noChangeAspect="1" noChangeArrowheads="1"/>
          </p:cNvPicPr>
          <p:nvPr/>
        </p:nvPicPr>
        <p:blipFill>
          <a:blip r:embed="rId3" cstate="print"/>
          <a:srcRect l="24313" r="505" b="15413"/>
          <a:stretch>
            <a:fillRect/>
          </a:stretch>
        </p:blipFill>
        <p:spPr bwMode="auto">
          <a:xfrm>
            <a:off x="0" y="0"/>
            <a:ext cx="9144000" cy="6858002"/>
          </a:xfrm>
          <a:prstGeom prst="rect">
            <a:avLst/>
          </a:prstGeom>
          <a:noFill/>
        </p:spPr>
      </p:pic>
      <p:sp>
        <p:nvSpPr>
          <p:cNvPr id="3" name="Title 2"/>
          <p:cNvSpPr>
            <a:spLocks noGrp="1"/>
          </p:cNvSpPr>
          <p:nvPr>
            <p:ph type="title"/>
          </p:nvPr>
        </p:nvSpPr>
        <p:spPr/>
        <p:txBody>
          <a:bodyPr/>
          <a:lstStyle/>
          <a:p>
            <a:r>
              <a:rPr lang="en-US" u="sng" dirty="0" smtClean="0">
                <a:solidFill>
                  <a:schemeClr val="bg1"/>
                </a:solidFill>
                <a:effectLst>
                  <a:outerShdw blurRad="38100" dist="38100" dir="2700000" algn="tl">
                    <a:srgbClr val="000000">
                      <a:alpha val="43137"/>
                    </a:srgbClr>
                  </a:outerShdw>
                </a:effectLst>
              </a:rPr>
              <a:t>Guided Practice #3</a:t>
            </a:r>
            <a:endParaRPr lang="en-US" u="sng" dirty="0">
              <a:solidFill>
                <a:schemeClr val="bg1"/>
              </a:solidFill>
              <a:effectLst>
                <a:outerShdw blurRad="38100" dist="38100" dir="2700000" algn="tl">
                  <a:srgbClr val="000000">
                    <a:alpha val="43137"/>
                  </a:srgbClr>
                </a:outerShdw>
              </a:effectLst>
            </a:endParaRPr>
          </a:p>
        </p:txBody>
      </p:sp>
      <p:sp>
        <p:nvSpPr>
          <p:cNvPr id="4" name="Content Placeholder 3"/>
          <p:cNvSpPr>
            <a:spLocks noGrp="1"/>
          </p:cNvSpPr>
          <p:nvPr>
            <p:ph idx="1"/>
          </p:nvPr>
        </p:nvSpPr>
        <p:spPr>
          <a:solidFill>
            <a:schemeClr val="bg1"/>
          </a:solidFill>
        </p:spPr>
        <p:txBody>
          <a:bodyPr>
            <a:normAutofit/>
          </a:bodyPr>
          <a:lstStyle/>
          <a:p>
            <a:pPr marL="0" indent="0" algn="ctr">
              <a:buNone/>
            </a:pPr>
            <a:r>
              <a:rPr lang="en-US" b="1" dirty="0" smtClean="0"/>
              <a:t>Perfection or Pitfall?</a:t>
            </a:r>
          </a:p>
          <a:p>
            <a:pPr marL="0" indent="0" algn="ctr">
              <a:buNone/>
            </a:pPr>
            <a:endParaRPr lang="en-US" b="1" dirty="0"/>
          </a:p>
          <a:p>
            <a:pPr marL="0" indent="0" algn="ctr">
              <a:buNone/>
            </a:pPr>
            <a:r>
              <a:rPr lang="en-US" dirty="0"/>
              <a:t>Jane Smith states that there are many good reasons to eat dark </a:t>
            </a:r>
            <a:r>
              <a:rPr lang="en-US" dirty="0" smtClean="0"/>
              <a:t>chocolate. </a:t>
            </a:r>
            <a:r>
              <a:rPr lang="en-US" dirty="0"/>
              <a:t>“Dark chocolate contains many </a:t>
            </a:r>
            <a:r>
              <a:rPr lang="en-US" dirty="0" smtClean="0"/>
              <a:t>antioxidants,” </a:t>
            </a:r>
            <a:r>
              <a:rPr lang="en-US" dirty="0" smtClean="0"/>
              <a:t>(99).</a:t>
            </a:r>
            <a:endParaRPr lang="en-US" b="1" dirty="0" smtClean="0"/>
          </a:p>
        </p:txBody>
      </p:sp>
      <p:sp>
        <p:nvSpPr>
          <p:cNvPr id="5" name="Oval 4"/>
          <p:cNvSpPr/>
          <p:nvPr/>
        </p:nvSpPr>
        <p:spPr>
          <a:xfrm>
            <a:off x="4648200" y="1434935"/>
            <a:ext cx="2362200" cy="990600"/>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7239000" y="6654433"/>
            <a:ext cx="1905000" cy="215444"/>
          </a:xfrm>
          <a:prstGeom prst="rect">
            <a:avLst/>
          </a:prstGeom>
          <a:noFill/>
        </p:spPr>
        <p:txBody>
          <a:bodyPr wrap="square" rtlCol="0">
            <a:spAutoFit/>
          </a:bodyPr>
          <a:lstStyle/>
          <a:p>
            <a:pPr algn="r"/>
            <a:r>
              <a:rPr lang="en-US" sz="800" dirty="0" smtClean="0">
                <a:solidFill>
                  <a:schemeClr val="bg1"/>
                </a:solidFill>
              </a:rPr>
              <a:t>© Julie Faulkner</a:t>
            </a:r>
            <a:endParaRPr lang="en-US" sz="800" dirty="0">
              <a:solidFill>
                <a:schemeClr val="bg1"/>
              </a:solidFill>
            </a:endParaRPr>
          </a:p>
        </p:txBody>
      </p:sp>
    </p:spTree>
    <p:extLst>
      <p:ext uri="{BB962C8B-B14F-4D97-AF65-F5344CB8AC3E}">
        <p14:creationId xmlns:p14="http://schemas.microsoft.com/office/powerpoint/2010/main" val="223063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Clip Art\clip art\Desktop Mockups\ClassroomBrightsStyledMockups\ALPOAPrimaryBrightsDeskScenes\ClassroomBrightsDeskScene18.png"/>
          <p:cNvPicPr>
            <a:picLocks noChangeAspect="1" noChangeArrowheads="1"/>
          </p:cNvPicPr>
          <p:nvPr/>
        </p:nvPicPr>
        <p:blipFill>
          <a:blip r:embed="rId3" cstate="print"/>
          <a:srcRect l="24313" r="505" b="15413"/>
          <a:stretch>
            <a:fillRect/>
          </a:stretch>
        </p:blipFill>
        <p:spPr bwMode="auto">
          <a:xfrm>
            <a:off x="0" y="0"/>
            <a:ext cx="9144000" cy="6858002"/>
          </a:xfrm>
          <a:prstGeom prst="rect">
            <a:avLst/>
          </a:prstGeom>
          <a:noFill/>
        </p:spPr>
      </p:pic>
      <p:sp>
        <p:nvSpPr>
          <p:cNvPr id="3" name="Title 2"/>
          <p:cNvSpPr>
            <a:spLocks noGrp="1"/>
          </p:cNvSpPr>
          <p:nvPr>
            <p:ph type="title"/>
          </p:nvPr>
        </p:nvSpPr>
        <p:spPr/>
        <p:txBody>
          <a:bodyPr/>
          <a:lstStyle/>
          <a:p>
            <a:r>
              <a:rPr lang="en-US" u="sng" dirty="0" smtClean="0">
                <a:solidFill>
                  <a:schemeClr val="bg1"/>
                </a:solidFill>
                <a:effectLst>
                  <a:outerShdw blurRad="38100" dist="38100" dir="2700000" algn="tl">
                    <a:srgbClr val="000000">
                      <a:alpha val="43137"/>
                    </a:srgbClr>
                  </a:outerShdw>
                </a:effectLst>
              </a:rPr>
              <a:t>Guided Practice #4</a:t>
            </a:r>
            <a:endParaRPr lang="en-US" u="sng" dirty="0">
              <a:solidFill>
                <a:schemeClr val="bg1"/>
              </a:solidFill>
              <a:effectLst>
                <a:outerShdw blurRad="38100" dist="38100" dir="2700000" algn="tl">
                  <a:srgbClr val="000000">
                    <a:alpha val="43137"/>
                  </a:srgbClr>
                </a:outerShdw>
              </a:effectLst>
            </a:endParaRPr>
          </a:p>
        </p:txBody>
      </p:sp>
      <p:sp>
        <p:nvSpPr>
          <p:cNvPr id="4" name="Content Placeholder 3"/>
          <p:cNvSpPr>
            <a:spLocks noGrp="1"/>
          </p:cNvSpPr>
          <p:nvPr>
            <p:ph idx="1"/>
          </p:nvPr>
        </p:nvSpPr>
        <p:spPr>
          <a:solidFill>
            <a:schemeClr val="bg1"/>
          </a:solidFill>
        </p:spPr>
        <p:txBody>
          <a:bodyPr>
            <a:normAutofit/>
          </a:bodyPr>
          <a:lstStyle/>
          <a:p>
            <a:pPr marL="0" indent="0" algn="ctr">
              <a:buNone/>
            </a:pPr>
            <a:r>
              <a:rPr lang="en-US" b="1" dirty="0" smtClean="0"/>
              <a:t>Perfection or Pitfall?</a:t>
            </a:r>
          </a:p>
          <a:p>
            <a:pPr marL="0" indent="0" algn="ctr">
              <a:buNone/>
            </a:pPr>
            <a:endParaRPr lang="en-US" b="1" dirty="0"/>
          </a:p>
          <a:p>
            <a:pPr marL="0" indent="0" algn="ctr">
              <a:buNone/>
            </a:pPr>
            <a:r>
              <a:rPr lang="en-US" dirty="0"/>
              <a:t>Jane Smith asserts that people should exercise </a:t>
            </a:r>
            <a:r>
              <a:rPr lang="en-US" dirty="0" smtClean="0"/>
              <a:t>often, </a:t>
            </a:r>
            <a:r>
              <a:rPr lang="en-US" dirty="0"/>
              <a:t>“People should try to exercise for at least thirty minutes every day.”</a:t>
            </a:r>
            <a:endParaRPr lang="en-US" b="1" dirty="0" smtClean="0"/>
          </a:p>
        </p:txBody>
      </p:sp>
      <p:sp>
        <p:nvSpPr>
          <p:cNvPr id="5" name="Oval 4"/>
          <p:cNvSpPr/>
          <p:nvPr/>
        </p:nvSpPr>
        <p:spPr>
          <a:xfrm>
            <a:off x="4648200" y="1446810"/>
            <a:ext cx="2362200" cy="990600"/>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7239000" y="6654433"/>
            <a:ext cx="1905000" cy="215444"/>
          </a:xfrm>
          <a:prstGeom prst="rect">
            <a:avLst/>
          </a:prstGeom>
          <a:noFill/>
        </p:spPr>
        <p:txBody>
          <a:bodyPr wrap="square" rtlCol="0">
            <a:spAutoFit/>
          </a:bodyPr>
          <a:lstStyle/>
          <a:p>
            <a:pPr algn="r"/>
            <a:r>
              <a:rPr lang="en-US" sz="800" dirty="0" smtClean="0">
                <a:solidFill>
                  <a:schemeClr val="bg1"/>
                </a:solidFill>
              </a:rPr>
              <a:t>© Julie Faulkner</a:t>
            </a:r>
            <a:endParaRPr lang="en-US" sz="800" dirty="0">
              <a:solidFill>
                <a:schemeClr val="bg1"/>
              </a:solidFill>
            </a:endParaRPr>
          </a:p>
        </p:txBody>
      </p:sp>
    </p:spTree>
    <p:extLst>
      <p:ext uri="{BB962C8B-B14F-4D97-AF65-F5344CB8AC3E}">
        <p14:creationId xmlns:p14="http://schemas.microsoft.com/office/powerpoint/2010/main" val="2233459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Clip Art\clip art\Desktop Mockups\ClassroomBrightsStyledMockups\ALPOAPrimaryBrightsDeskScenes\ClassroomBrightsDeskScene18.png"/>
          <p:cNvPicPr>
            <a:picLocks noChangeAspect="1" noChangeArrowheads="1"/>
          </p:cNvPicPr>
          <p:nvPr/>
        </p:nvPicPr>
        <p:blipFill>
          <a:blip r:embed="rId3" cstate="print"/>
          <a:srcRect l="24313" r="505" b="15413"/>
          <a:stretch>
            <a:fillRect/>
          </a:stretch>
        </p:blipFill>
        <p:spPr bwMode="auto">
          <a:xfrm>
            <a:off x="0" y="0"/>
            <a:ext cx="9144000" cy="6858002"/>
          </a:xfrm>
          <a:prstGeom prst="rect">
            <a:avLst/>
          </a:prstGeom>
          <a:noFill/>
        </p:spPr>
      </p:pic>
      <p:sp>
        <p:nvSpPr>
          <p:cNvPr id="3" name="Title 2"/>
          <p:cNvSpPr>
            <a:spLocks noGrp="1"/>
          </p:cNvSpPr>
          <p:nvPr>
            <p:ph type="title"/>
          </p:nvPr>
        </p:nvSpPr>
        <p:spPr/>
        <p:txBody>
          <a:bodyPr/>
          <a:lstStyle/>
          <a:p>
            <a:r>
              <a:rPr lang="en-US" u="sng" dirty="0" smtClean="0">
                <a:solidFill>
                  <a:schemeClr val="bg1"/>
                </a:solidFill>
                <a:effectLst>
                  <a:outerShdw blurRad="38100" dist="38100" dir="2700000" algn="tl">
                    <a:srgbClr val="000000">
                      <a:alpha val="43137"/>
                    </a:srgbClr>
                  </a:outerShdw>
                </a:effectLst>
              </a:rPr>
              <a:t>Guided Practice #5</a:t>
            </a:r>
            <a:endParaRPr lang="en-US" u="sng" dirty="0">
              <a:solidFill>
                <a:schemeClr val="bg1"/>
              </a:solidFill>
              <a:effectLst>
                <a:outerShdw blurRad="38100" dist="38100" dir="2700000" algn="tl">
                  <a:srgbClr val="000000">
                    <a:alpha val="43137"/>
                  </a:srgbClr>
                </a:outerShdw>
              </a:effectLst>
            </a:endParaRPr>
          </a:p>
        </p:txBody>
      </p:sp>
      <p:sp>
        <p:nvSpPr>
          <p:cNvPr id="4" name="Content Placeholder 3"/>
          <p:cNvSpPr>
            <a:spLocks noGrp="1"/>
          </p:cNvSpPr>
          <p:nvPr>
            <p:ph idx="1"/>
          </p:nvPr>
        </p:nvSpPr>
        <p:spPr>
          <a:solidFill>
            <a:schemeClr val="bg1"/>
          </a:solidFill>
        </p:spPr>
        <p:txBody>
          <a:bodyPr>
            <a:normAutofit/>
          </a:bodyPr>
          <a:lstStyle/>
          <a:p>
            <a:pPr marL="0" indent="0" algn="ctr">
              <a:buNone/>
            </a:pPr>
            <a:r>
              <a:rPr lang="en-US" b="1" dirty="0" smtClean="0"/>
              <a:t>Perfection or Pitfall?</a:t>
            </a:r>
          </a:p>
          <a:p>
            <a:pPr marL="0" indent="0" algn="ctr">
              <a:buNone/>
            </a:pPr>
            <a:endParaRPr lang="en-US" b="1" dirty="0"/>
          </a:p>
          <a:p>
            <a:pPr marL="0" indent="0" algn="ctr">
              <a:buNone/>
            </a:pPr>
            <a:r>
              <a:rPr lang="en-US" dirty="0" smtClean="0"/>
              <a:t>It is a surprising fact that “only </a:t>
            </a:r>
            <a:r>
              <a:rPr lang="en-US" dirty="0"/>
              <a:t>55% of all Americans know that the sun is a </a:t>
            </a:r>
            <a:r>
              <a:rPr lang="en-US" dirty="0" smtClean="0"/>
              <a:t>star” (Smith 99).</a:t>
            </a:r>
            <a:endParaRPr lang="en-US" b="1" dirty="0" smtClean="0"/>
          </a:p>
        </p:txBody>
      </p:sp>
      <p:sp>
        <p:nvSpPr>
          <p:cNvPr id="5" name="Oval 4"/>
          <p:cNvSpPr/>
          <p:nvPr/>
        </p:nvSpPr>
        <p:spPr>
          <a:xfrm>
            <a:off x="2438400" y="1447800"/>
            <a:ext cx="2362200" cy="990600"/>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7239000" y="6654433"/>
            <a:ext cx="1905000" cy="215444"/>
          </a:xfrm>
          <a:prstGeom prst="rect">
            <a:avLst/>
          </a:prstGeom>
          <a:noFill/>
        </p:spPr>
        <p:txBody>
          <a:bodyPr wrap="square" rtlCol="0">
            <a:spAutoFit/>
          </a:bodyPr>
          <a:lstStyle/>
          <a:p>
            <a:pPr algn="r"/>
            <a:r>
              <a:rPr lang="en-US" sz="800" dirty="0" smtClean="0">
                <a:solidFill>
                  <a:schemeClr val="bg1"/>
                </a:solidFill>
              </a:rPr>
              <a:t>© Julie Faulkner</a:t>
            </a:r>
            <a:endParaRPr lang="en-US" sz="800" dirty="0">
              <a:solidFill>
                <a:schemeClr val="bg1"/>
              </a:solidFill>
            </a:endParaRPr>
          </a:p>
        </p:txBody>
      </p:sp>
    </p:spTree>
    <p:extLst>
      <p:ext uri="{BB962C8B-B14F-4D97-AF65-F5344CB8AC3E}">
        <p14:creationId xmlns:p14="http://schemas.microsoft.com/office/powerpoint/2010/main" val="3706749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Clip Art\clip art\Desktop Mockups\ClassroomBrightsStyledMockups\ALPOAPrimaryBrightsDeskScenes\ClassroomBrightsDeskScene18.png"/>
          <p:cNvPicPr>
            <a:picLocks noChangeAspect="1" noChangeArrowheads="1"/>
          </p:cNvPicPr>
          <p:nvPr/>
        </p:nvPicPr>
        <p:blipFill>
          <a:blip r:embed="rId3" cstate="print"/>
          <a:srcRect l="24313" r="505" b="15413"/>
          <a:stretch>
            <a:fillRect/>
          </a:stretch>
        </p:blipFill>
        <p:spPr bwMode="auto">
          <a:xfrm>
            <a:off x="0" y="0"/>
            <a:ext cx="9144000" cy="6858002"/>
          </a:xfrm>
          <a:prstGeom prst="rect">
            <a:avLst/>
          </a:prstGeom>
          <a:noFill/>
        </p:spPr>
      </p:pic>
      <p:sp>
        <p:nvSpPr>
          <p:cNvPr id="3" name="Title 2"/>
          <p:cNvSpPr>
            <a:spLocks noGrp="1"/>
          </p:cNvSpPr>
          <p:nvPr>
            <p:ph type="title"/>
          </p:nvPr>
        </p:nvSpPr>
        <p:spPr/>
        <p:txBody>
          <a:bodyPr/>
          <a:lstStyle/>
          <a:p>
            <a:r>
              <a:rPr lang="en-US" u="sng" dirty="0" smtClean="0">
                <a:solidFill>
                  <a:schemeClr val="bg1"/>
                </a:solidFill>
                <a:effectLst>
                  <a:outerShdw blurRad="38100" dist="38100" dir="2700000" algn="tl">
                    <a:srgbClr val="000000">
                      <a:alpha val="43137"/>
                    </a:srgbClr>
                  </a:outerShdw>
                </a:effectLst>
              </a:rPr>
              <a:t>Independent Practice</a:t>
            </a:r>
            <a:endParaRPr lang="en-US" u="sng" dirty="0">
              <a:solidFill>
                <a:schemeClr val="bg1"/>
              </a:solidFill>
              <a:effectLst>
                <a:outerShdw blurRad="38100" dist="38100" dir="2700000" algn="tl">
                  <a:srgbClr val="000000">
                    <a:alpha val="43137"/>
                  </a:srgbClr>
                </a:outerShdw>
              </a:effectLst>
            </a:endParaRPr>
          </a:p>
        </p:txBody>
      </p:sp>
      <p:sp>
        <p:nvSpPr>
          <p:cNvPr id="4" name="Content Placeholder 3"/>
          <p:cNvSpPr>
            <a:spLocks noGrp="1"/>
          </p:cNvSpPr>
          <p:nvPr>
            <p:ph idx="1"/>
          </p:nvPr>
        </p:nvSpPr>
        <p:spPr>
          <a:solidFill>
            <a:schemeClr val="bg1"/>
          </a:solidFill>
        </p:spPr>
        <p:txBody>
          <a:bodyPr>
            <a:normAutofit/>
          </a:bodyPr>
          <a:lstStyle/>
          <a:p>
            <a:pPr marL="0" indent="0" algn="ctr">
              <a:buNone/>
            </a:pPr>
            <a:r>
              <a:rPr lang="en-US" b="1" dirty="0" smtClean="0"/>
              <a:t>Use the story, “Marigolds”</a:t>
            </a:r>
          </a:p>
          <a:p>
            <a:pPr marL="0" indent="0" algn="ctr">
              <a:buNone/>
            </a:pPr>
            <a:endParaRPr lang="en-US" b="1" dirty="0"/>
          </a:p>
          <a:p>
            <a:pPr marL="514350" indent="-514350">
              <a:buAutoNum type="arabicPeriod"/>
            </a:pPr>
            <a:r>
              <a:rPr lang="en-US" dirty="0" smtClean="0"/>
              <a:t>Choose one quotation to create a Dialogue Tag</a:t>
            </a:r>
          </a:p>
          <a:p>
            <a:pPr marL="514350" indent="-514350">
              <a:buAutoNum type="arabicPeriod"/>
            </a:pPr>
            <a:r>
              <a:rPr lang="en-US" dirty="0" smtClean="0"/>
              <a:t>Choose another quotation </a:t>
            </a:r>
            <a:r>
              <a:rPr lang="en-US" smtClean="0"/>
              <a:t>to integrate </a:t>
            </a:r>
            <a:r>
              <a:rPr lang="en-US" dirty="0" smtClean="0"/>
              <a:t>a different way (Paraphrase or Partial Quotation)</a:t>
            </a:r>
          </a:p>
        </p:txBody>
      </p:sp>
      <p:sp>
        <p:nvSpPr>
          <p:cNvPr id="6" name="TextBox 5"/>
          <p:cNvSpPr txBox="1"/>
          <p:nvPr/>
        </p:nvSpPr>
        <p:spPr>
          <a:xfrm>
            <a:off x="7239000" y="6654433"/>
            <a:ext cx="1905000" cy="215444"/>
          </a:xfrm>
          <a:prstGeom prst="rect">
            <a:avLst/>
          </a:prstGeom>
          <a:noFill/>
        </p:spPr>
        <p:txBody>
          <a:bodyPr wrap="square" rtlCol="0">
            <a:spAutoFit/>
          </a:bodyPr>
          <a:lstStyle/>
          <a:p>
            <a:pPr algn="r"/>
            <a:r>
              <a:rPr lang="en-US" sz="800" dirty="0" smtClean="0">
                <a:solidFill>
                  <a:schemeClr val="bg1"/>
                </a:solidFill>
              </a:rPr>
              <a:t>© Julie Faulkner</a:t>
            </a:r>
            <a:endParaRPr lang="en-US" sz="800" dirty="0">
              <a:solidFill>
                <a:schemeClr val="bg1"/>
              </a:solidFill>
            </a:endParaRPr>
          </a:p>
        </p:txBody>
      </p:sp>
    </p:spTree>
    <p:extLst>
      <p:ext uri="{BB962C8B-B14F-4D97-AF65-F5344CB8AC3E}">
        <p14:creationId xmlns:p14="http://schemas.microsoft.com/office/powerpoint/2010/main" val="35002962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Clip Art\clip art\Desktop Mockups\ClassroomBrightsStyledMockups\ALPOAPrimaryBrightsDeskScenes\ClassroomBrightsDeskScene18.png"/>
          <p:cNvPicPr>
            <a:picLocks noChangeAspect="1" noChangeArrowheads="1"/>
          </p:cNvPicPr>
          <p:nvPr/>
        </p:nvPicPr>
        <p:blipFill>
          <a:blip r:embed="rId2" cstate="print"/>
          <a:srcRect l="24313" r="505" b="15413"/>
          <a:stretch>
            <a:fillRect/>
          </a:stretch>
        </p:blipFill>
        <p:spPr bwMode="auto">
          <a:xfrm>
            <a:off x="0" y="0"/>
            <a:ext cx="9144000" cy="6858002"/>
          </a:xfrm>
          <a:prstGeom prst="rect">
            <a:avLst/>
          </a:prstGeom>
          <a:noFill/>
        </p:spPr>
      </p:pic>
      <p:sp>
        <p:nvSpPr>
          <p:cNvPr id="3" name="Title 2"/>
          <p:cNvSpPr>
            <a:spLocks noGrp="1"/>
          </p:cNvSpPr>
          <p:nvPr>
            <p:ph type="title"/>
          </p:nvPr>
        </p:nvSpPr>
        <p:spPr/>
        <p:txBody>
          <a:bodyPr>
            <a:normAutofit fontScale="90000"/>
          </a:bodyPr>
          <a:lstStyle/>
          <a:p>
            <a:r>
              <a:rPr lang="en-US" u="sng" dirty="0" smtClean="0">
                <a:solidFill>
                  <a:schemeClr val="bg1"/>
                </a:solidFill>
                <a:effectLst>
                  <a:outerShdw blurRad="38100" dist="38100" dir="2700000" algn="tl">
                    <a:srgbClr val="000000">
                      <a:alpha val="43137"/>
                    </a:srgbClr>
                  </a:outerShdw>
                </a:effectLst>
              </a:rPr>
              <a:t>Punctuation Marks Review </a:t>
            </a:r>
            <a:br>
              <a:rPr lang="en-US" u="sng" dirty="0" smtClean="0">
                <a:solidFill>
                  <a:schemeClr val="bg1"/>
                </a:solidFill>
                <a:effectLst>
                  <a:outerShdw blurRad="38100" dist="38100" dir="2700000" algn="tl">
                    <a:srgbClr val="000000">
                      <a:alpha val="43137"/>
                    </a:srgbClr>
                  </a:outerShdw>
                </a:effectLst>
              </a:rPr>
            </a:br>
            <a:r>
              <a:rPr lang="en-US" u="sng" dirty="0" smtClean="0">
                <a:solidFill>
                  <a:schemeClr val="bg1"/>
                </a:solidFill>
                <a:effectLst>
                  <a:outerShdw blurRad="38100" dist="38100" dir="2700000" algn="tl">
                    <a:srgbClr val="000000">
                      <a:alpha val="43137"/>
                    </a:srgbClr>
                  </a:outerShdw>
                </a:effectLst>
              </a:rPr>
              <a:t>Human Matching Game</a:t>
            </a:r>
            <a:endParaRPr lang="en-US" u="sng" dirty="0">
              <a:solidFill>
                <a:schemeClr val="bg1"/>
              </a:solidFill>
              <a:effectLst>
                <a:outerShdw blurRad="38100" dist="38100" dir="2700000" algn="tl">
                  <a:srgbClr val="000000">
                    <a:alpha val="43137"/>
                  </a:srgbClr>
                </a:outerShdw>
              </a:effectLst>
            </a:endParaRPr>
          </a:p>
        </p:txBody>
      </p:sp>
      <p:sp>
        <p:nvSpPr>
          <p:cNvPr id="4" name="Content Placeholder 3"/>
          <p:cNvSpPr>
            <a:spLocks noGrp="1"/>
          </p:cNvSpPr>
          <p:nvPr>
            <p:ph idx="1"/>
          </p:nvPr>
        </p:nvSpPr>
        <p:spPr>
          <a:xfrm>
            <a:off x="457200" y="1600200"/>
            <a:ext cx="8229600" cy="2377440"/>
          </a:xfrm>
        </p:spPr>
        <p:txBody>
          <a:bodyPr numCol="2">
            <a:normAutofit fontScale="92500" lnSpcReduction="20000"/>
          </a:bodyPr>
          <a:lstStyle/>
          <a:p>
            <a:pPr algn="ctr">
              <a:buNone/>
            </a:pPr>
            <a:r>
              <a:rPr lang="en-US" b="1" dirty="0" smtClean="0">
                <a:solidFill>
                  <a:schemeClr val="bg1"/>
                </a:solidFill>
              </a:rPr>
              <a:t>Quote Marks “”</a:t>
            </a:r>
          </a:p>
          <a:p>
            <a:pPr algn="ctr">
              <a:buNone/>
            </a:pPr>
            <a:r>
              <a:rPr lang="en-US" b="1" dirty="0" smtClean="0">
                <a:solidFill>
                  <a:schemeClr val="bg1"/>
                </a:solidFill>
              </a:rPr>
              <a:t>Semi-Colon ;</a:t>
            </a:r>
          </a:p>
          <a:p>
            <a:pPr algn="ctr">
              <a:buNone/>
            </a:pPr>
            <a:r>
              <a:rPr lang="en-US" b="1" dirty="0" smtClean="0">
                <a:solidFill>
                  <a:schemeClr val="bg1"/>
                </a:solidFill>
              </a:rPr>
              <a:t>Colon :</a:t>
            </a:r>
          </a:p>
          <a:p>
            <a:pPr algn="ctr">
              <a:buNone/>
            </a:pPr>
            <a:r>
              <a:rPr lang="en-US" b="1" dirty="0" smtClean="0">
                <a:solidFill>
                  <a:schemeClr val="bg1"/>
                </a:solidFill>
              </a:rPr>
              <a:t>Periods .</a:t>
            </a:r>
          </a:p>
          <a:p>
            <a:pPr algn="ctr">
              <a:buNone/>
            </a:pPr>
            <a:r>
              <a:rPr lang="en-US" b="1" dirty="0" smtClean="0">
                <a:solidFill>
                  <a:schemeClr val="bg1"/>
                </a:solidFill>
              </a:rPr>
              <a:t>Commas ,</a:t>
            </a:r>
          </a:p>
          <a:p>
            <a:pPr algn="ctr">
              <a:buNone/>
            </a:pPr>
            <a:r>
              <a:rPr lang="en-US" b="1" dirty="0" smtClean="0">
                <a:solidFill>
                  <a:schemeClr val="bg1"/>
                </a:solidFill>
              </a:rPr>
              <a:t>Brackets []</a:t>
            </a:r>
          </a:p>
          <a:p>
            <a:pPr algn="ctr">
              <a:buNone/>
            </a:pPr>
            <a:r>
              <a:rPr lang="en-US" b="1" dirty="0" smtClean="0">
                <a:solidFill>
                  <a:schemeClr val="bg1"/>
                </a:solidFill>
              </a:rPr>
              <a:t>Ellipses …</a:t>
            </a:r>
          </a:p>
          <a:p>
            <a:pPr algn="ctr">
              <a:buNone/>
            </a:pPr>
            <a:r>
              <a:rPr lang="en-US" b="1" dirty="0" err="1" smtClean="0">
                <a:solidFill>
                  <a:schemeClr val="bg1"/>
                </a:solidFill>
              </a:rPr>
              <a:t>Em</a:t>
            </a:r>
            <a:r>
              <a:rPr lang="en-US" b="1" dirty="0" smtClean="0">
                <a:solidFill>
                  <a:schemeClr val="bg1"/>
                </a:solidFill>
              </a:rPr>
              <a:t> Dash --</a:t>
            </a:r>
          </a:p>
          <a:p>
            <a:pPr algn="ctr">
              <a:buNone/>
            </a:pPr>
            <a:r>
              <a:rPr lang="en-US" b="1" dirty="0" smtClean="0">
                <a:solidFill>
                  <a:schemeClr val="bg1"/>
                </a:solidFill>
              </a:rPr>
              <a:t>Parenthesis ()</a:t>
            </a:r>
          </a:p>
        </p:txBody>
      </p:sp>
      <p:sp>
        <p:nvSpPr>
          <p:cNvPr id="5" name="TextBox 4"/>
          <p:cNvSpPr txBox="1"/>
          <p:nvPr/>
        </p:nvSpPr>
        <p:spPr>
          <a:xfrm>
            <a:off x="7239000" y="6654433"/>
            <a:ext cx="1905000" cy="215444"/>
          </a:xfrm>
          <a:prstGeom prst="rect">
            <a:avLst/>
          </a:prstGeom>
          <a:noFill/>
        </p:spPr>
        <p:txBody>
          <a:bodyPr wrap="square" rtlCol="0">
            <a:spAutoFit/>
          </a:bodyPr>
          <a:lstStyle/>
          <a:p>
            <a:pPr algn="r"/>
            <a:r>
              <a:rPr lang="en-US" sz="800" dirty="0" smtClean="0">
                <a:solidFill>
                  <a:schemeClr val="bg1"/>
                </a:solidFill>
              </a:rPr>
              <a:t>© Julie Faulkner</a:t>
            </a:r>
            <a:endParaRPr lang="en-US" sz="800" dirty="0">
              <a:solidFill>
                <a:schemeClr val="bg1"/>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Clip Art\clip art\Desktop Mockups\ClassroomBrightsStyledMockups\ALPOAPrimaryBrightsDeskScenes\ClassroomBrightsDeskScene18.png"/>
          <p:cNvPicPr>
            <a:picLocks noChangeAspect="1" noChangeArrowheads="1"/>
          </p:cNvPicPr>
          <p:nvPr/>
        </p:nvPicPr>
        <p:blipFill>
          <a:blip r:embed="rId2" cstate="print"/>
          <a:srcRect l="24313" r="505" b="15413"/>
          <a:stretch>
            <a:fillRect/>
          </a:stretch>
        </p:blipFill>
        <p:spPr bwMode="auto">
          <a:xfrm>
            <a:off x="0" y="0"/>
            <a:ext cx="9144000" cy="6858002"/>
          </a:xfrm>
          <a:prstGeom prst="rect">
            <a:avLst/>
          </a:prstGeom>
          <a:noFill/>
        </p:spPr>
      </p:pic>
      <p:sp>
        <p:nvSpPr>
          <p:cNvPr id="3" name="Title 2"/>
          <p:cNvSpPr>
            <a:spLocks noGrp="1"/>
          </p:cNvSpPr>
          <p:nvPr>
            <p:ph type="title"/>
          </p:nvPr>
        </p:nvSpPr>
        <p:spPr/>
        <p:txBody>
          <a:bodyPr/>
          <a:lstStyle/>
          <a:p>
            <a:r>
              <a:rPr lang="en-US" u="sng" dirty="0" smtClean="0">
                <a:solidFill>
                  <a:schemeClr val="bg1"/>
                </a:solidFill>
                <a:effectLst>
                  <a:outerShdw blurRad="38100" dist="38100" dir="2700000" algn="tl">
                    <a:srgbClr val="000000">
                      <a:alpha val="43137"/>
                    </a:srgbClr>
                  </a:outerShdw>
                </a:effectLst>
              </a:rPr>
              <a:t>Group Practice</a:t>
            </a:r>
            <a:endParaRPr lang="en-US" u="sng" dirty="0">
              <a:solidFill>
                <a:schemeClr val="bg1"/>
              </a:solidFill>
              <a:effectLst>
                <a:outerShdw blurRad="38100" dist="38100" dir="2700000" algn="tl">
                  <a:srgbClr val="000000">
                    <a:alpha val="43137"/>
                  </a:srgbClr>
                </a:outerShdw>
              </a:effectLst>
            </a:endParaRPr>
          </a:p>
        </p:txBody>
      </p:sp>
      <p:sp>
        <p:nvSpPr>
          <p:cNvPr id="4" name="Content Placeholder 3"/>
          <p:cNvSpPr>
            <a:spLocks noGrp="1"/>
          </p:cNvSpPr>
          <p:nvPr>
            <p:ph idx="1"/>
          </p:nvPr>
        </p:nvSpPr>
        <p:spPr/>
        <p:txBody>
          <a:bodyPr>
            <a:normAutofit/>
          </a:bodyPr>
          <a:lstStyle/>
          <a:p>
            <a:pPr algn="ctr">
              <a:buNone/>
            </a:pPr>
            <a:r>
              <a:rPr lang="en-US" sz="4000" b="1" dirty="0" smtClean="0">
                <a:solidFill>
                  <a:schemeClr val="bg1"/>
                </a:solidFill>
              </a:rPr>
              <a:t>Show what you know with a #</a:t>
            </a:r>
            <a:r>
              <a:rPr lang="en-US" sz="4000" b="1" dirty="0" err="1" smtClean="0">
                <a:solidFill>
                  <a:schemeClr val="bg1"/>
                </a:solidFill>
              </a:rPr>
              <a:t>tweetstorm</a:t>
            </a:r>
            <a:r>
              <a:rPr lang="en-US" sz="4000" b="1" dirty="0" smtClean="0">
                <a:solidFill>
                  <a:schemeClr val="bg1"/>
                </a:solidFill>
              </a:rPr>
              <a:t>!</a:t>
            </a:r>
            <a:endParaRPr lang="en-US" sz="4000" b="1" dirty="0">
              <a:solidFill>
                <a:schemeClr val="bg1"/>
              </a:solidFill>
            </a:endParaRPr>
          </a:p>
        </p:txBody>
      </p:sp>
      <p:sp>
        <p:nvSpPr>
          <p:cNvPr id="5" name="TextBox 4"/>
          <p:cNvSpPr txBox="1"/>
          <p:nvPr/>
        </p:nvSpPr>
        <p:spPr>
          <a:xfrm>
            <a:off x="7239000" y="6654433"/>
            <a:ext cx="1905000" cy="215444"/>
          </a:xfrm>
          <a:prstGeom prst="rect">
            <a:avLst/>
          </a:prstGeom>
          <a:noFill/>
        </p:spPr>
        <p:txBody>
          <a:bodyPr wrap="square" rtlCol="0">
            <a:spAutoFit/>
          </a:bodyPr>
          <a:lstStyle/>
          <a:p>
            <a:pPr algn="r"/>
            <a:r>
              <a:rPr lang="en-US" sz="800" dirty="0" smtClean="0">
                <a:solidFill>
                  <a:schemeClr val="bg1"/>
                </a:solidFill>
              </a:rPr>
              <a:t>© Julie Faulkner</a:t>
            </a:r>
            <a:endParaRPr lang="en-US" sz="800" dirty="0">
              <a:solidFill>
                <a:schemeClr val="bg1"/>
              </a:solidFill>
            </a:endParaRPr>
          </a:p>
        </p:txBody>
      </p:sp>
    </p:spTree>
    <p:extLst>
      <p:ext uri="{BB962C8B-B14F-4D97-AF65-F5344CB8AC3E}">
        <p14:creationId xmlns:p14="http://schemas.microsoft.com/office/powerpoint/2010/main" val="198372092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Clip Art\clip art\Desktop Mockups\ClassroomBrightsStyledMockups\ALPOAPrimaryBrightsDeskScenes\ClassroomBrightsDeskScene18.png"/>
          <p:cNvPicPr>
            <a:picLocks noChangeAspect="1" noChangeArrowheads="1"/>
          </p:cNvPicPr>
          <p:nvPr/>
        </p:nvPicPr>
        <p:blipFill>
          <a:blip r:embed="rId2" cstate="print"/>
          <a:srcRect l="24313" r="505" b="15413"/>
          <a:stretch>
            <a:fillRect/>
          </a:stretch>
        </p:blipFill>
        <p:spPr bwMode="auto">
          <a:xfrm>
            <a:off x="0" y="0"/>
            <a:ext cx="9144000" cy="6858002"/>
          </a:xfrm>
          <a:prstGeom prst="rect">
            <a:avLst/>
          </a:prstGeom>
          <a:noFill/>
        </p:spPr>
      </p:pic>
      <p:sp>
        <p:nvSpPr>
          <p:cNvPr id="3" name="Title 2"/>
          <p:cNvSpPr>
            <a:spLocks noGrp="1"/>
          </p:cNvSpPr>
          <p:nvPr>
            <p:ph type="title"/>
          </p:nvPr>
        </p:nvSpPr>
        <p:spPr/>
        <p:txBody>
          <a:bodyPr/>
          <a:lstStyle/>
          <a:p>
            <a:r>
              <a:rPr lang="en-US" u="sng" dirty="0" smtClean="0">
                <a:solidFill>
                  <a:schemeClr val="bg1"/>
                </a:solidFill>
                <a:effectLst>
                  <a:outerShdw blurRad="38100" dist="38100" dir="2700000" algn="tl">
                    <a:srgbClr val="000000">
                      <a:alpha val="43137"/>
                    </a:srgbClr>
                  </a:outerShdw>
                </a:effectLst>
              </a:rPr>
              <a:t>Video Review Recap</a:t>
            </a:r>
            <a:endParaRPr lang="en-US" u="sng" dirty="0">
              <a:solidFill>
                <a:schemeClr val="bg1"/>
              </a:solidFill>
              <a:effectLst>
                <a:outerShdw blurRad="38100" dist="38100" dir="2700000" algn="tl">
                  <a:srgbClr val="000000">
                    <a:alpha val="43137"/>
                  </a:srgbClr>
                </a:outerShdw>
              </a:effectLst>
            </a:endParaRPr>
          </a:p>
        </p:txBody>
      </p:sp>
      <p:sp>
        <p:nvSpPr>
          <p:cNvPr id="4" name="Content Placeholder 3"/>
          <p:cNvSpPr>
            <a:spLocks noGrp="1"/>
          </p:cNvSpPr>
          <p:nvPr>
            <p:ph idx="1"/>
          </p:nvPr>
        </p:nvSpPr>
        <p:spPr/>
        <p:txBody>
          <a:bodyPr>
            <a:normAutofit/>
          </a:bodyPr>
          <a:lstStyle/>
          <a:p>
            <a:pPr algn="ctr">
              <a:buNone/>
            </a:pPr>
            <a:r>
              <a:rPr lang="en-US" sz="4000" b="1" dirty="0" smtClean="0">
                <a:solidFill>
                  <a:schemeClr val="bg1"/>
                </a:solidFill>
              </a:rPr>
              <a:t>Choose wisely.</a:t>
            </a:r>
          </a:p>
          <a:p>
            <a:pPr algn="ctr">
              <a:buNone/>
            </a:pPr>
            <a:r>
              <a:rPr lang="en-US" sz="4000" b="1" dirty="0">
                <a:solidFill>
                  <a:schemeClr val="bg1"/>
                </a:solidFill>
                <a:hlinkClick r:id="rId3"/>
              </a:rPr>
              <a:t>https://</a:t>
            </a:r>
            <a:r>
              <a:rPr lang="en-US" sz="4000" b="1" dirty="0" smtClean="0">
                <a:solidFill>
                  <a:schemeClr val="bg1"/>
                </a:solidFill>
                <a:hlinkClick r:id="rId3"/>
              </a:rPr>
              <a:t>www.youtube.com/watch?v=uHMR2ZhP6vY</a:t>
            </a:r>
            <a:endParaRPr lang="en-US" sz="4000" b="1" dirty="0" smtClean="0">
              <a:solidFill>
                <a:schemeClr val="bg1"/>
              </a:solidFill>
            </a:endParaRPr>
          </a:p>
          <a:p>
            <a:pPr algn="ctr">
              <a:buNone/>
            </a:pPr>
            <a:endParaRPr lang="en-US" sz="4000" b="1" dirty="0" smtClean="0">
              <a:solidFill>
                <a:schemeClr val="bg1"/>
              </a:solidFill>
            </a:endParaRPr>
          </a:p>
          <a:p>
            <a:pPr algn="ctr">
              <a:buNone/>
            </a:pPr>
            <a:endParaRPr lang="en-US" sz="4000" b="1" dirty="0">
              <a:solidFill>
                <a:schemeClr val="bg1"/>
              </a:solidFill>
            </a:endParaRPr>
          </a:p>
        </p:txBody>
      </p:sp>
      <p:sp>
        <p:nvSpPr>
          <p:cNvPr id="5" name="TextBox 4"/>
          <p:cNvSpPr txBox="1"/>
          <p:nvPr/>
        </p:nvSpPr>
        <p:spPr>
          <a:xfrm>
            <a:off x="7239000" y="6654433"/>
            <a:ext cx="1905000" cy="215444"/>
          </a:xfrm>
          <a:prstGeom prst="rect">
            <a:avLst/>
          </a:prstGeom>
          <a:noFill/>
        </p:spPr>
        <p:txBody>
          <a:bodyPr wrap="square" rtlCol="0">
            <a:spAutoFit/>
          </a:bodyPr>
          <a:lstStyle/>
          <a:p>
            <a:pPr algn="r"/>
            <a:r>
              <a:rPr lang="en-US" sz="800" dirty="0" smtClean="0">
                <a:solidFill>
                  <a:schemeClr val="bg1"/>
                </a:solidFill>
              </a:rPr>
              <a:t>© Julie Faulkner</a:t>
            </a:r>
            <a:endParaRPr lang="en-US" sz="800" dirty="0">
              <a:solidFill>
                <a:schemeClr val="bg1"/>
              </a:solidFill>
            </a:endParaRPr>
          </a:p>
        </p:txBody>
      </p:sp>
    </p:spTree>
    <p:extLst>
      <p:ext uri="{BB962C8B-B14F-4D97-AF65-F5344CB8AC3E}">
        <p14:creationId xmlns:p14="http://schemas.microsoft.com/office/powerpoint/2010/main" val="310235272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Clip Art\clip art\Desktop Mockups\ClassroomBrightsStyledMockups\ALPOAPrimaryBrightsDeskScenes\ClassroomBrightsDeskScene18.png"/>
          <p:cNvPicPr>
            <a:picLocks noChangeAspect="1" noChangeArrowheads="1"/>
          </p:cNvPicPr>
          <p:nvPr/>
        </p:nvPicPr>
        <p:blipFill>
          <a:blip r:embed="rId2" cstate="print"/>
          <a:srcRect l="24313" r="505" b="15413"/>
          <a:stretch>
            <a:fillRect/>
          </a:stretch>
        </p:blipFill>
        <p:spPr bwMode="auto">
          <a:xfrm>
            <a:off x="0" y="0"/>
            <a:ext cx="9144000" cy="6858002"/>
          </a:xfrm>
          <a:prstGeom prst="rect">
            <a:avLst/>
          </a:prstGeom>
          <a:noFill/>
        </p:spPr>
      </p:pic>
      <p:sp>
        <p:nvSpPr>
          <p:cNvPr id="3" name="Title 2"/>
          <p:cNvSpPr>
            <a:spLocks noGrp="1"/>
          </p:cNvSpPr>
          <p:nvPr>
            <p:ph type="title"/>
          </p:nvPr>
        </p:nvSpPr>
        <p:spPr/>
        <p:txBody>
          <a:bodyPr/>
          <a:lstStyle/>
          <a:p>
            <a:r>
              <a:rPr lang="en-US" u="sng" dirty="0" smtClean="0">
                <a:solidFill>
                  <a:schemeClr val="bg1"/>
                </a:solidFill>
                <a:effectLst>
                  <a:outerShdw blurRad="38100" dist="38100" dir="2700000" algn="tl">
                    <a:srgbClr val="000000">
                      <a:alpha val="43137"/>
                    </a:srgbClr>
                  </a:outerShdw>
                </a:effectLst>
              </a:rPr>
              <a:t>Reflection</a:t>
            </a:r>
            <a:endParaRPr lang="en-US" u="sng" dirty="0">
              <a:solidFill>
                <a:schemeClr val="bg1"/>
              </a:solidFill>
              <a:effectLst>
                <a:outerShdw blurRad="38100" dist="38100" dir="2700000" algn="tl">
                  <a:srgbClr val="000000">
                    <a:alpha val="43137"/>
                  </a:srgbClr>
                </a:outerShdw>
              </a:effectLst>
            </a:endParaRPr>
          </a:p>
        </p:txBody>
      </p:sp>
      <p:sp>
        <p:nvSpPr>
          <p:cNvPr id="4" name="Content Placeholder 3"/>
          <p:cNvSpPr>
            <a:spLocks noGrp="1"/>
          </p:cNvSpPr>
          <p:nvPr>
            <p:ph idx="1"/>
          </p:nvPr>
        </p:nvSpPr>
        <p:spPr>
          <a:solidFill>
            <a:schemeClr val="bg1"/>
          </a:solidFill>
        </p:spPr>
        <p:txBody>
          <a:bodyPr>
            <a:normAutofit fontScale="85000" lnSpcReduction="20000"/>
          </a:bodyPr>
          <a:lstStyle/>
          <a:p>
            <a:pPr marL="6350" indent="0">
              <a:buNone/>
            </a:pPr>
            <a:r>
              <a:rPr lang="en-US" sz="4000" b="1" dirty="0"/>
              <a:t>Rank your answers to the statements below using the scale of 1-5 (5 is the strongest)</a:t>
            </a:r>
          </a:p>
          <a:p>
            <a:pPr marL="6350" indent="0">
              <a:buNone/>
            </a:pPr>
            <a:endParaRPr lang="en-US" sz="4000" b="1" dirty="0"/>
          </a:p>
          <a:p>
            <a:pPr marL="520700" indent="-514350">
              <a:buFont typeface="Arial" pitchFamily="34" charset="0"/>
              <a:buAutoNum type="arabicParenR"/>
            </a:pPr>
            <a:r>
              <a:rPr lang="en-US" sz="4000" b="1" dirty="0"/>
              <a:t>I believe </a:t>
            </a:r>
            <a:r>
              <a:rPr lang="en-US" sz="4000" b="1" dirty="0" smtClean="0"/>
              <a:t>these methods will help me embed my quotations purposefully and effectively.</a:t>
            </a:r>
            <a:endParaRPr lang="en-US" sz="4000" b="1" dirty="0"/>
          </a:p>
          <a:p>
            <a:pPr marL="520700" indent="-514350">
              <a:buFont typeface="Arial" pitchFamily="34" charset="0"/>
              <a:buAutoNum type="arabicParenR"/>
            </a:pPr>
            <a:r>
              <a:rPr lang="en-US" sz="4000" b="1" dirty="0"/>
              <a:t>I understand thoroughly each </a:t>
            </a:r>
            <a:r>
              <a:rPr lang="en-US" sz="4000" b="1" dirty="0" smtClean="0"/>
              <a:t>method.</a:t>
            </a:r>
            <a:endParaRPr lang="en-US" sz="4000" b="1" dirty="0"/>
          </a:p>
          <a:p>
            <a:pPr marL="520700" indent="-514350">
              <a:buAutoNum type="arabicParenR"/>
            </a:pPr>
            <a:r>
              <a:rPr lang="en-US" sz="4000" b="1" dirty="0"/>
              <a:t>I feel ready to </a:t>
            </a:r>
            <a:r>
              <a:rPr lang="en-US" sz="4000" b="1" dirty="0" smtClean="0"/>
              <a:t>embed quotes using these methods.</a:t>
            </a:r>
            <a:endParaRPr lang="en-US" sz="4000" b="1" dirty="0"/>
          </a:p>
          <a:p>
            <a:pPr algn="ctr">
              <a:buNone/>
            </a:pPr>
            <a:endParaRPr lang="en-US" sz="4000" b="1" dirty="0">
              <a:solidFill>
                <a:schemeClr val="bg1"/>
              </a:solidFill>
            </a:endParaRPr>
          </a:p>
        </p:txBody>
      </p:sp>
      <p:sp>
        <p:nvSpPr>
          <p:cNvPr id="5" name="TextBox 4"/>
          <p:cNvSpPr txBox="1"/>
          <p:nvPr/>
        </p:nvSpPr>
        <p:spPr>
          <a:xfrm>
            <a:off x="7239000" y="6654433"/>
            <a:ext cx="1905000" cy="215444"/>
          </a:xfrm>
          <a:prstGeom prst="rect">
            <a:avLst/>
          </a:prstGeom>
          <a:noFill/>
        </p:spPr>
        <p:txBody>
          <a:bodyPr wrap="square" rtlCol="0">
            <a:spAutoFit/>
          </a:bodyPr>
          <a:lstStyle/>
          <a:p>
            <a:pPr algn="r"/>
            <a:r>
              <a:rPr lang="en-US" sz="800" dirty="0" smtClean="0">
                <a:solidFill>
                  <a:schemeClr val="bg1"/>
                </a:solidFill>
              </a:rPr>
              <a:t>© Julie Faulkner</a:t>
            </a:r>
            <a:endParaRPr lang="en-US" sz="800" dirty="0">
              <a:solidFill>
                <a:schemeClr val="bg1"/>
              </a:solidFill>
            </a:endParaRPr>
          </a:p>
        </p:txBody>
      </p:sp>
    </p:spTree>
    <p:extLst>
      <p:ext uri="{BB962C8B-B14F-4D97-AF65-F5344CB8AC3E}">
        <p14:creationId xmlns:p14="http://schemas.microsoft.com/office/powerpoint/2010/main" val="16191773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Clip Art\clip art\Desktop Mockups\ClassroomBrightsStyledMockups\ALPOAPrimaryBrightsDeskScenes\ClassroomBrightsDeskScene18.png"/>
          <p:cNvPicPr>
            <a:picLocks noChangeAspect="1" noChangeArrowheads="1"/>
          </p:cNvPicPr>
          <p:nvPr/>
        </p:nvPicPr>
        <p:blipFill>
          <a:blip r:embed="rId2" cstate="print"/>
          <a:srcRect l="24313" r="505" b="15413"/>
          <a:stretch>
            <a:fillRect/>
          </a:stretch>
        </p:blipFill>
        <p:spPr bwMode="auto">
          <a:xfrm>
            <a:off x="0" y="0"/>
            <a:ext cx="9144000" cy="6858002"/>
          </a:xfrm>
          <a:prstGeom prst="rect">
            <a:avLst/>
          </a:prstGeom>
          <a:noFill/>
        </p:spPr>
      </p:pic>
      <p:sp>
        <p:nvSpPr>
          <p:cNvPr id="3" name="Title 2"/>
          <p:cNvSpPr>
            <a:spLocks noGrp="1"/>
          </p:cNvSpPr>
          <p:nvPr>
            <p:ph type="title"/>
          </p:nvPr>
        </p:nvSpPr>
        <p:spPr/>
        <p:txBody>
          <a:bodyPr>
            <a:normAutofit/>
          </a:bodyPr>
          <a:lstStyle/>
          <a:p>
            <a:r>
              <a:rPr lang="en-US" u="sng" dirty="0" smtClean="0">
                <a:solidFill>
                  <a:schemeClr val="bg1"/>
                </a:solidFill>
                <a:effectLst>
                  <a:outerShdw blurRad="38100" dist="38100" dir="2700000" algn="tl">
                    <a:srgbClr val="000000">
                      <a:alpha val="43137"/>
                    </a:srgbClr>
                  </a:outerShdw>
                </a:effectLst>
              </a:rPr>
              <a:t>Video Review Recap</a:t>
            </a:r>
            <a:endParaRPr lang="en-US" u="sng" dirty="0">
              <a:solidFill>
                <a:schemeClr val="bg1"/>
              </a:solidFill>
              <a:effectLst>
                <a:outerShdw blurRad="38100" dist="38100" dir="2700000" algn="tl">
                  <a:srgbClr val="000000">
                    <a:alpha val="43137"/>
                  </a:srgbClr>
                </a:outerShdw>
              </a:effectLst>
            </a:endParaRPr>
          </a:p>
        </p:txBody>
      </p:sp>
      <p:sp>
        <p:nvSpPr>
          <p:cNvPr id="4" name="Content Placeholder 3"/>
          <p:cNvSpPr>
            <a:spLocks noGrp="1"/>
          </p:cNvSpPr>
          <p:nvPr>
            <p:ph idx="1"/>
          </p:nvPr>
        </p:nvSpPr>
        <p:spPr>
          <a:xfrm>
            <a:off x="457200" y="1600200"/>
            <a:ext cx="8229600" cy="2377440"/>
          </a:xfrm>
        </p:spPr>
        <p:txBody>
          <a:bodyPr numCol="1">
            <a:normAutofit/>
          </a:bodyPr>
          <a:lstStyle/>
          <a:p>
            <a:pPr algn="ctr">
              <a:buNone/>
            </a:pPr>
            <a:r>
              <a:rPr lang="en-US" b="1" dirty="0" smtClean="0">
                <a:solidFill>
                  <a:schemeClr val="bg1"/>
                </a:solidFill>
              </a:rPr>
              <a:t>“Strange Punctuation Marks”</a:t>
            </a:r>
          </a:p>
          <a:p>
            <a:pPr algn="ctr">
              <a:buNone/>
            </a:pPr>
            <a:r>
              <a:rPr lang="en-US" b="1" dirty="0">
                <a:solidFill>
                  <a:schemeClr val="bg1"/>
                </a:solidFill>
                <a:hlinkClick r:id="rId3"/>
              </a:rPr>
              <a:t>https://</a:t>
            </a:r>
            <a:r>
              <a:rPr lang="en-US" b="1" dirty="0" smtClean="0">
                <a:solidFill>
                  <a:schemeClr val="bg1"/>
                </a:solidFill>
                <a:hlinkClick r:id="rId3"/>
              </a:rPr>
              <a:t>www.youtube.com/watch?v=ggnlmp3Zk14</a:t>
            </a:r>
            <a:r>
              <a:rPr lang="en-US" b="1" dirty="0" smtClean="0">
                <a:solidFill>
                  <a:schemeClr val="bg1"/>
                </a:solidFill>
              </a:rPr>
              <a:t> </a:t>
            </a:r>
          </a:p>
        </p:txBody>
      </p:sp>
      <p:sp>
        <p:nvSpPr>
          <p:cNvPr id="5" name="TextBox 4"/>
          <p:cNvSpPr txBox="1"/>
          <p:nvPr/>
        </p:nvSpPr>
        <p:spPr>
          <a:xfrm>
            <a:off x="7239000" y="6654433"/>
            <a:ext cx="1905000" cy="215444"/>
          </a:xfrm>
          <a:prstGeom prst="rect">
            <a:avLst/>
          </a:prstGeom>
          <a:noFill/>
        </p:spPr>
        <p:txBody>
          <a:bodyPr wrap="square" rtlCol="0">
            <a:spAutoFit/>
          </a:bodyPr>
          <a:lstStyle/>
          <a:p>
            <a:pPr algn="r"/>
            <a:r>
              <a:rPr lang="en-US" sz="800" dirty="0" smtClean="0">
                <a:solidFill>
                  <a:schemeClr val="bg1"/>
                </a:solidFill>
              </a:rPr>
              <a:t>© Julie Faulkner</a:t>
            </a:r>
            <a:endParaRPr lang="en-US" sz="800" dirty="0">
              <a:solidFill>
                <a:schemeClr val="bg1"/>
              </a:solidFill>
            </a:endParaRPr>
          </a:p>
        </p:txBody>
      </p:sp>
    </p:spTree>
    <p:extLst>
      <p:ext uri="{BB962C8B-B14F-4D97-AF65-F5344CB8AC3E}">
        <p14:creationId xmlns:p14="http://schemas.microsoft.com/office/powerpoint/2010/main" val="13210740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Clip Art\clip art\Desktop Mockups\ClassroomBrightsStyledMockups\ALPOAPrimaryBrightsDeskScenes\ClassroomBrightsDeskScene18.png"/>
          <p:cNvPicPr>
            <a:picLocks noChangeAspect="1" noChangeArrowheads="1"/>
          </p:cNvPicPr>
          <p:nvPr/>
        </p:nvPicPr>
        <p:blipFill>
          <a:blip r:embed="rId2" cstate="print"/>
          <a:srcRect l="24313" r="505" b="15413"/>
          <a:stretch>
            <a:fillRect/>
          </a:stretch>
        </p:blipFill>
        <p:spPr bwMode="auto">
          <a:xfrm>
            <a:off x="0" y="0"/>
            <a:ext cx="9144000" cy="6858002"/>
          </a:xfrm>
          <a:prstGeom prst="rect">
            <a:avLst/>
          </a:prstGeom>
          <a:noFill/>
        </p:spPr>
      </p:pic>
      <p:sp>
        <p:nvSpPr>
          <p:cNvPr id="3" name="Title 2"/>
          <p:cNvSpPr>
            <a:spLocks noGrp="1"/>
          </p:cNvSpPr>
          <p:nvPr>
            <p:ph type="title"/>
          </p:nvPr>
        </p:nvSpPr>
        <p:spPr/>
        <p:txBody>
          <a:bodyPr/>
          <a:lstStyle/>
          <a:p>
            <a:r>
              <a:rPr lang="en-US" u="sng" dirty="0" smtClean="0">
                <a:solidFill>
                  <a:schemeClr val="bg1"/>
                </a:solidFill>
                <a:effectLst>
                  <a:outerShdw blurRad="38100" dist="38100" dir="2700000" algn="tl">
                    <a:srgbClr val="000000">
                      <a:alpha val="43137"/>
                    </a:srgbClr>
                  </a:outerShdw>
                </a:effectLst>
              </a:rPr>
              <a:t>Why embed quotations?</a:t>
            </a:r>
            <a:endParaRPr lang="en-US" u="sng" dirty="0">
              <a:solidFill>
                <a:schemeClr val="bg1"/>
              </a:solidFill>
              <a:effectLst>
                <a:outerShdw blurRad="38100" dist="38100" dir="2700000" algn="tl">
                  <a:srgbClr val="000000">
                    <a:alpha val="43137"/>
                  </a:srgbClr>
                </a:outerShdw>
              </a:effectLst>
            </a:endParaRPr>
          </a:p>
        </p:txBody>
      </p:sp>
      <p:sp>
        <p:nvSpPr>
          <p:cNvPr id="4" name="Content Placeholder 3"/>
          <p:cNvSpPr>
            <a:spLocks noGrp="1"/>
          </p:cNvSpPr>
          <p:nvPr>
            <p:ph idx="1"/>
          </p:nvPr>
        </p:nvSpPr>
        <p:spPr>
          <a:xfrm>
            <a:off x="457200" y="1600200"/>
            <a:ext cx="4114800" cy="4525963"/>
          </a:xfrm>
          <a:solidFill>
            <a:schemeClr val="bg1"/>
          </a:solidFill>
        </p:spPr>
        <p:txBody>
          <a:bodyPr>
            <a:normAutofit fontScale="85000" lnSpcReduction="10000"/>
          </a:bodyPr>
          <a:lstStyle/>
          <a:p>
            <a:r>
              <a:rPr lang="en-US" sz="2000" b="1" dirty="0" smtClean="0"/>
              <a:t>Properly embedded quotations are necessary to accurately reflect the content being cited and build the author’s credibility. </a:t>
            </a:r>
          </a:p>
          <a:p>
            <a:r>
              <a:rPr lang="en-US" sz="2000" b="1" dirty="0" smtClean="0"/>
              <a:t>Properly embedding quotations also prevents inadvertent plagiarism.</a:t>
            </a:r>
          </a:p>
          <a:p>
            <a:r>
              <a:rPr lang="en-US" sz="2000" b="1" dirty="0" smtClean="0"/>
              <a:t>Consider helium </a:t>
            </a:r>
            <a:r>
              <a:rPr lang="en-US" sz="2000" b="1" dirty="0"/>
              <a:t>balloons. We all know what happens when you let go of a helium balloon: </a:t>
            </a:r>
            <a:r>
              <a:rPr lang="en-US" sz="2000" b="1" dirty="0" smtClean="0"/>
              <a:t>It </a:t>
            </a:r>
            <a:r>
              <a:rPr lang="en-US" sz="2000" b="1" dirty="0"/>
              <a:t>flies away. In a way, the same thing happens when you present a quotation that is standing all by itself in your writing, a quotation that is not "held down" by one of your own sentences. The quotation will seem disconnected from your own thoughts and from the flow of your sentences.</a:t>
            </a:r>
            <a:endParaRPr lang="en-US" sz="2000" b="1" dirty="0" smtClean="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05400" y="1600200"/>
            <a:ext cx="3596640" cy="4495800"/>
          </a:xfrm>
          <a:prstGeom prst="rect">
            <a:avLst/>
          </a:prstGeom>
          <a:noFill/>
          <a:ln w="57150">
            <a:solidFill>
              <a:schemeClr val="bg1"/>
            </a:solidFill>
          </a:ln>
          <a:extLst>
            <a:ext uri="{909E8E84-426E-40DD-AFC4-6F175D3DCCD1}">
              <a14:hiddenFill xmlns:a14="http://schemas.microsoft.com/office/drawing/2010/main">
                <a:solidFill>
                  <a:schemeClr val="accent1"/>
                </a:solidFill>
              </a14:hiddenFill>
            </a:ext>
          </a:extLst>
        </p:spPr>
      </p:pic>
      <p:sp>
        <p:nvSpPr>
          <p:cNvPr id="6" name="TextBox 5"/>
          <p:cNvSpPr txBox="1"/>
          <p:nvPr/>
        </p:nvSpPr>
        <p:spPr>
          <a:xfrm>
            <a:off x="7239000" y="6654433"/>
            <a:ext cx="1905000" cy="215444"/>
          </a:xfrm>
          <a:prstGeom prst="rect">
            <a:avLst/>
          </a:prstGeom>
          <a:noFill/>
        </p:spPr>
        <p:txBody>
          <a:bodyPr wrap="square" rtlCol="0">
            <a:spAutoFit/>
          </a:bodyPr>
          <a:lstStyle/>
          <a:p>
            <a:pPr algn="r"/>
            <a:r>
              <a:rPr lang="en-US" sz="800" dirty="0" smtClean="0">
                <a:solidFill>
                  <a:schemeClr val="bg1"/>
                </a:solidFill>
              </a:rPr>
              <a:t>© Julie Faulkner</a:t>
            </a:r>
            <a:endParaRPr lang="en-US" sz="800" dirty="0">
              <a:solidFill>
                <a:schemeClr val="bg1"/>
              </a:solidFill>
            </a:endParaRPr>
          </a:p>
        </p:txBody>
      </p:sp>
    </p:spTree>
    <p:extLst>
      <p:ext uri="{BB962C8B-B14F-4D97-AF65-F5344CB8AC3E}">
        <p14:creationId xmlns:p14="http://schemas.microsoft.com/office/powerpoint/2010/main" val="3130795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Clip Art\clip art\Desktop Mockups\ClassroomBrightsStyledMockups\ALPOAPrimaryBrightsDeskScenes\ClassroomBrightsDeskScene18.png"/>
          <p:cNvPicPr>
            <a:picLocks noChangeAspect="1" noChangeArrowheads="1"/>
          </p:cNvPicPr>
          <p:nvPr/>
        </p:nvPicPr>
        <p:blipFill>
          <a:blip r:embed="rId2" cstate="print"/>
          <a:srcRect l="24313" r="505" b="15413"/>
          <a:stretch>
            <a:fillRect/>
          </a:stretch>
        </p:blipFill>
        <p:spPr bwMode="auto">
          <a:xfrm>
            <a:off x="0" y="0"/>
            <a:ext cx="9144000" cy="6858002"/>
          </a:xfrm>
          <a:prstGeom prst="rect">
            <a:avLst/>
          </a:prstGeom>
          <a:noFill/>
        </p:spPr>
      </p:pic>
      <p:sp>
        <p:nvSpPr>
          <p:cNvPr id="3" name="Title 2"/>
          <p:cNvSpPr>
            <a:spLocks noGrp="1"/>
          </p:cNvSpPr>
          <p:nvPr>
            <p:ph type="title"/>
          </p:nvPr>
        </p:nvSpPr>
        <p:spPr/>
        <p:txBody>
          <a:bodyPr/>
          <a:lstStyle/>
          <a:p>
            <a:r>
              <a:rPr lang="en-US" u="sng" dirty="0" smtClean="0">
                <a:solidFill>
                  <a:schemeClr val="bg1"/>
                </a:solidFill>
                <a:effectLst>
                  <a:outerShdw blurRad="38100" dist="38100" dir="2700000" algn="tl">
                    <a:srgbClr val="000000">
                      <a:alpha val="43137"/>
                    </a:srgbClr>
                  </a:outerShdw>
                </a:effectLst>
              </a:rPr>
              <a:t>Methods of Quotation Integration</a:t>
            </a:r>
            <a:endParaRPr lang="en-US" u="sng" dirty="0">
              <a:solidFill>
                <a:schemeClr val="bg1"/>
              </a:solidFill>
              <a:effectLst>
                <a:outerShdw blurRad="38100" dist="38100" dir="2700000" algn="tl">
                  <a:srgbClr val="000000">
                    <a:alpha val="43137"/>
                  </a:srgbClr>
                </a:outerShdw>
              </a:effectLst>
            </a:endParaRPr>
          </a:p>
        </p:txBody>
      </p:sp>
      <p:sp>
        <p:nvSpPr>
          <p:cNvPr id="4" name="Content Placeholder 3"/>
          <p:cNvSpPr>
            <a:spLocks noGrp="1"/>
          </p:cNvSpPr>
          <p:nvPr>
            <p:ph idx="1"/>
          </p:nvPr>
        </p:nvSpPr>
        <p:spPr/>
        <p:txBody>
          <a:bodyPr>
            <a:normAutofit/>
          </a:bodyPr>
          <a:lstStyle/>
          <a:p>
            <a:pPr marL="742950" indent="-742950" algn="ctr">
              <a:buAutoNum type="arabicPeriod"/>
            </a:pPr>
            <a:r>
              <a:rPr lang="en-US" sz="3600" b="1" dirty="0" smtClean="0">
                <a:solidFill>
                  <a:schemeClr val="bg1"/>
                </a:solidFill>
              </a:rPr>
              <a:t>Partial Quotation</a:t>
            </a:r>
          </a:p>
          <a:p>
            <a:pPr marL="742950" indent="-742950" algn="ctr">
              <a:buAutoNum type="arabicPeriod"/>
            </a:pPr>
            <a:r>
              <a:rPr lang="en-US" sz="3600" b="1" dirty="0" smtClean="0">
                <a:solidFill>
                  <a:schemeClr val="bg1"/>
                </a:solidFill>
              </a:rPr>
              <a:t>Paraphrase</a:t>
            </a:r>
          </a:p>
          <a:p>
            <a:pPr algn="ctr">
              <a:buNone/>
            </a:pPr>
            <a:r>
              <a:rPr lang="en-US" sz="3600" b="1" dirty="0">
                <a:solidFill>
                  <a:schemeClr val="bg1"/>
                </a:solidFill>
              </a:rPr>
              <a:t>3</a:t>
            </a:r>
            <a:r>
              <a:rPr lang="en-US" sz="3600" b="1" dirty="0" smtClean="0">
                <a:solidFill>
                  <a:schemeClr val="bg1"/>
                </a:solidFill>
              </a:rPr>
              <a:t>. Message</a:t>
            </a:r>
          </a:p>
          <a:p>
            <a:pPr algn="ctr">
              <a:buNone/>
            </a:pPr>
            <a:r>
              <a:rPr lang="en-US" sz="3600" b="1" dirty="0">
                <a:solidFill>
                  <a:schemeClr val="bg1"/>
                </a:solidFill>
              </a:rPr>
              <a:t>4</a:t>
            </a:r>
            <a:r>
              <a:rPr lang="en-US" sz="3600" b="1" dirty="0" smtClean="0">
                <a:solidFill>
                  <a:schemeClr val="bg1"/>
                </a:solidFill>
              </a:rPr>
              <a:t>. Dialogue Tag</a:t>
            </a:r>
            <a:endParaRPr lang="en-US" sz="3600" b="1" dirty="0">
              <a:solidFill>
                <a:schemeClr val="bg1"/>
              </a:solidFill>
            </a:endParaRPr>
          </a:p>
        </p:txBody>
      </p:sp>
      <p:sp>
        <p:nvSpPr>
          <p:cNvPr id="5" name="TextBox 4"/>
          <p:cNvSpPr txBox="1"/>
          <p:nvPr/>
        </p:nvSpPr>
        <p:spPr>
          <a:xfrm>
            <a:off x="7239000" y="6654433"/>
            <a:ext cx="1905000" cy="215444"/>
          </a:xfrm>
          <a:prstGeom prst="rect">
            <a:avLst/>
          </a:prstGeom>
          <a:noFill/>
        </p:spPr>
        <p:txBody>
          <a:bodyPr wrap="square" rtlCol="0">
            <a:spAutoFit/>
          </a:bodyPr>
          <a:lstStyle/>
          <a:p>
            <a:pPr algn="r"/>
            <a:r>
              <a:rPr lang="en-US" sz="800" dirty="0" smtClean="0">
                <a:solidFill>
                  <a:schemeClr val="bg1"/>
                </a:solidFill>
              </a:rPr>
              <a:t>© Julie Faulkner</a:t>
            </a:r>
            <a:endParaRPr lang="en-US" sz="800" dirty="0">
              <a:solidFill>
                <a:schemeClr val="bg1"/>
              </a:solidFill>
            </a:endParaRPr>
          </a:p>
        </p:txBody>
      </p:sp>
    </p:spTree>
    <p:extLst>
      <p:ext uri="{BB962C8B-B14F-4D97-AF65-F5344CB8AC3E}">
        <p14:creationId xmlns:p14="http://schemas.microsoft.com/office/powerpoint/2010/main" val="19837209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Clip Art\clip art\Desktop Mockups\ClassroomBrightsStyledMockups\ALPOAPrimaryBrightsDeskScenes\ClassroomBrightsDeskScene18.png"/>
          <p:cNvPicPr>
            <a:picLocks noChangeAspect="1" noChangeArrowheads="1"/>
          </p:cNvPicPr>
          <p:nvPr/>
        </p:nvPicPr>
        <p:blipFill>
          <a:blip r:embed="rId3" cstate="print"/>
          <a:srcRect l="24313" r="505" b="15413"/>
          <a:stretch>
            <a:fillRect/>
          </a:stretch>
        </p:blipFill>
        <p:spPr bwMode="auto">
          <a:xfrm>
            <a:off x="0" y="0"/>
            <a:ext cx="9144000" cy="6858002"/>
          </a:xfrm>
          <a:prstGeom prst="rect">
            <a:avLst/>
          </a:prstGeom>
          <a:noFill/>
        </p:spPr>
      </p:pic>
      <p:sp>
        <p:nvSpPr>
          <p:cNvPr id="3" name="Title 2"/>
          <p:cNvSpPr>
            <a:spLocks noGrp="1"/>
          </p:cNvSpPr>
          <p:nvPr>
            <p:ph type="title"/>
          </p:nvPr>
        </p:nvSpPr>
        <p:spPr/>
        <p:txBody>
          <a:bodyPr/>
          <a:lstStyle/>
          <a:p>
            <a:r>
              <a:rPr lang="en-US" u="sng" dirty="0" smtClean="0">
                <a:solidFill>
                  <a:schemeClr val="bg1"/>
                </a:solidFill>
                <a:effectLst>
                  <a:outerShdw blurRad="38100" dist="38100" dir="2700000" algn="tl">
                    <a:srgbClr val="000000">
                      <a:alpha val="43137"/>
                    </a:srgbClr>
                  </a:outerShdw>
                </a:effectLst>
              </a:rPr>
              <a:t>Methods of Quotation Integration</a:t>
            </a:r>
            <a:endParaRPr lang="en-US" u="sng" dirty="0">
              <a:solidFill>
                <a:schemeClr val="bg1"/>
              </a:solidFill>
              <a:effectLst>
                <a:outerShdw blurRad="38100" dist="38100" dir="2700000" algn="tl">
                  <a:srgbClr val="000000">
                    <a:alpha val="43137"/>
                  </a:srgbClr>
                </a:outerShdw>
              </a:effectLst>
            </a:endParaRPr>
          </a:p>
        </p:txBody>
      </p:sp>
      <p:sp>
        <p:nvSpPr>
          <p:cNvPr id="4" name="Content Placeholder 3"/>
          <p:cNvSpPr>
            <a:spLocks noGrp="1"/>
          </p:cNvSpPr>
          <p:nvPr>
            <p:ph idx="1"/>
          </p:nvPr>
        </p:nvSpPr>
        <p:spPr>
          <a:solidFill>
            <a:schemeClr val="bg1"/>
          </a:solidFill>
        </p:spPr>
        <p:txBody>
          <a:bodyPr>
            <a:normAutofit/>
          </a:bodyPr>
          <a:lstStyle/>
          <a:p>
            <a:pPr marL="0" indent="0" algn="ctr">
              <a:buNone/>
            </a:pPr>
            <a:r>
              <a:rPr lang="en-US" b="1" dirty="0" smtClean="0"/>
              <a:t>1. Partial Quotations</a:t>
            </a:r>
          </a:p>
          <a:p>
            <a:pPr marL="0" indent="0" algn="ctr">
              <a:buNone/>
            </a:pPr>
            <a:r>
              <a:rPr lang="en-US" dirty="0"/>
              <a:t>	Incorporate a </a:t>
            </a:r>
            <a:r>
              <a:rPr lang="en-US" dirty="0" smtClean="0"/>
              <a:t>quotation </a:t>
            </a:r>
            <a:r>
              <a:rPr lang="en-US" dirty="0"/>
              <a:t>into a sentence that you have already </a:t>
            </a:r>
            <a:r>
              <a:rPr lang="en-US" dirty="0" smtClean="0"/>
              <a:t>begun.</a:t>
            </a:r>
            <a:endParaRPr lang="en-US" dirty="0"/>
          </a:p>
          <a:p>
            <a:pPr marL="0" lvl="0" indent="0" algn="ctr">
              <a:buNone/>
            </a:pPr>
            <a:r>
              <a:rPr lang="en-US" dirty="0" smtClean="0"/>
              <a:t>Example: </a:t>
            </a:r>
          </a:p>
          <a:p>
            <a:pPr marL="0" lvl="0" indent="0" algn="ctr">
              <a:buNone/>
            </a:pPr>
            <a:r>
              <a:rPr lang="en-US" dirty="0" smtClean="0"/>
              <a:t>Realizing </a:t>
            </a:r>
            <a:r>
              <a:rPr lang="en-US" dirty="0"/>
              <a:t>how hurt Piggy is, Ralph can’t decide </a:t>
            </a:r>
            <a:r>
              <a:rPr lang="en-US" dirty="0" smtClean="0"/>
              <a:t>“…between </a:t>
            </a:r>
            <a:r>
              <a:rPr lang="en-US" dirty="0"/>
              <a:t>the two courses of apology or further </a:t>
            </a:r>
            <a:r>
              <a:rPr lang="en-US" dirty="0" smtClean="0"/>
              <a:t>insult” (Golding 222).</a:t>
            </a:r>
            <a:endParaRPr lang="en-US" dirty="0"/>
          </a:p>
          <a:p>
            <a:pPr marL="0" indent="0" algn="ctr">
              <a:buNone/>
            </a:pPr>
            <a:endParaRPr lang="en-US" b="1" dirty="0" smtClean="0"/>
          </a:p>
        </p:txBody>
      </p:sp>
      <p:sp>
        <p:nvSpPr>
          <p:cNvPr id="8" name="TextBox 7"/>
          <p:cNvSpPr txBox="1"/>
          <p:nvPr/>
        </p:nvSpPr>
        <p:spPr>
          <a:xfrm>
            <a:off x="3710455" y="5578860"/>
            <a:ext cx="2438400" cy="369332"/>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b="1" dirty="0" smtClean="0"/>
              <a:t>Note punctuation.</a:t>
            </a:r>
            <a:endParaRPr lang="en-US" b="1" dirty="0"/>
          </a:p>
        </p:txBody>
      </p:sp>
      <p:sp>
        <p:nvSpPr>
          <p:cNvPr id="5" name="Striped Right Arrow 4"/>
          <p:cNvSpPr/>
          <p:nvPr/>
        </p:nvSpPr>
        <p:spPr>
          <a:xfrm rot="14104101">
            <a:off x="5859406" y="5534926"/>
            <a:ext cx="914400" cy="457200"/>
          </a:xfrm>
          <a:prstGeom prst="striped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6" name="Striped Right Arrow 5"/>
          <p:cNvSpPr/>
          <p:nvPr/>
        </p:nvSpPr>
        <p:spPr>
          <a:xfrm rot="18465147">
            <a:off x="3051467" y="5415528"/>
            <a:ext cx="914400" cy="457200"/>
          </a:xfrm>
          <a:prstGeom prst="striped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9" name="TextBox 8"/>
          <p:cNvSpPr txBox="1"/>
          <p:nvPr/>
        </p:nvSpPr>
        <p:spPr>
          <a:xfrm>
            <a:off x="7239000" y="6654433"/>
            <a:ext cx="1905000" cy="215444"/>
          </a:xfrm>
          <a:prstGeom prst="rect">
            <a:avLst/>
          </a:prstGeom>
          <a:noFill/>
        </p:spPr>
        <p:txBody>
          <a:bodyPr wrap="square" rtlCol="0">
            <a:spAutoFit/>
          </a:bodyPr>
          <a:lstStyle/>
          <a:p>
            <a:pPr algn="r"/>
            <a:r>
              <a:rPr lang="en-US" sz="800" dirty="0" smtClean="0">
                <a:solidFill>
                  <a:schemeClr val="bg1"/>
                </a:solidFill>
              </a:rPr>
              <a:t>© Julie Faulkner</a:t>
            </a:r>
            <a:endParaRPr lang="en-US" sz="800" dirty="0">
              <a:solidFill>
                <a:schemeClr val="bg1"/>
              </a:solidFill>
            </a:endParaRPr>
          </a:p>
        </p:txBody>
      </p:sp>
    </p:spTree>
    <p:extLst>
      <p:ext uri="{BB962C8B-B14F-4D97-AF65-F5344CB8AC3E}">
        <p14:creationId xmlns:p14="http://schemas.microsoft.com/office/powerpoint/2010/main" val="2765661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Clip Art\clip art\Desktop Mockups\ClassroomBrightsStyledMockups\ALPOAPrimaryBrightsDeskScenes\ClassroomBrightsDeskScene18.png"/>
          <p:cNvPicPr>
            <a:picLocks noChangeAspect="1" noChangeArrowheads="1"/>
          </p:cNvPicPr>
          <p:nvPr/>
        </p:nvPicPr>
        <p:blipFill>
          <a:blip r:embed="rId3" cstate="print"/>
          <a:srcRect l="24313" r="505" b="15413"/>
          <a:stretch>
            <a:fillRect/>
          </a:stretch>
        </p:blipFill>
        <p:spPr bwMode="auto">
          <a:xfrm>
            <a:off x="0" y="0"/>
            <a:ext cx="9144000" cy="6858002"/>
          </a:xfrm>
          <a:prstGeom prst="rect">
            <a:avLst/>
          </a:prstGeom>
          <a:noFill/>
        </p:spPr>
      </p:pic>
      <p:sp>
        <p:nvSpPr>
          <p:cNvPr id="3" name="Title 2"/>
          <p:cNvSpPr>
            <a:spLocks noGrp="1"/>
          </p:cNvSpPr>
          <p:nvPr>
            <p:ph type="title"/>
          </p:nvPr>
        </p:nvSpPr>
        <p:spPr/>
        <p:txBody>
          <a:bodyPr/>
          <a:lstStyle/>
          <a:p>
            <a:r>
              <a:rPr lang="en-US" u="sng" dirty="0" smtClean="0">
                <a:solidFill>
                  <a:schemeClr val="bg1"/>
                </a:solidFill>
                <a:effectLst>
                  <a:outerShdw blurRad="38100" dist="38100" dir="2700000" algn="tl">
                    <a:srgbClr val="000000">
                      <a:alpha val="43137"/>
                    </a:srgbClr>
                  </a:outerShdw>
                </a:effectLst>
              </a:rPr>
              <a:t>Methods of Quotation Integration</a:t>
            </a:r>
            <a:endParaRPr lang="en-US" u="sng" dirty="0">
              <a:solidFill>
                <a:schemeClr val="bg1"/>
              </a:solidFill>
              <a:effectLst>
                <a:outerShdw blurRad="38100" dist="38100" dir="2700000" algn="tl">
                  <a:srgbClr val="000000">
                    <a:alpha val="43137"/>
                  </a:srgbClr>
                </a:outerShdw>
              </a:effectLst>
            </a:endParaRPr>
          </a:p>
        </p:txBody>
      </p:sp>
      <p:sp>
        <p:nvSpPr>
          <p:cNvPr id="4" name="Content Placeholder 3"/>
          <p:cNvSpPr>
            <a:spLocks noGrp="1"/>
          </p:cNvSpPr>
          <p:nvPr>
            <p:ph idx="1"/>
          </p:nvPr>
        </p:nvSpPr>
        <p:spPr>
          <a:solidFill>
            <a:schemeClr val="bg1"/>
          </a:solidFill>
        </p:spPr>
        <p:txBody>
          <a:bodyPr>
            <a:normAutofit lnSpcReduction="10000"/>
          </a:bodyPr>
          <a:lstStyle/>
          <a:p>
            <a:pPr marL="0" indent="0" algn="ctr">
              <a:buNone/>
            </a:pPr>
            <a:r>
              <a:rPr lang="en-US" b="1" dirty="0" smtClean="0"/>
              <a:t>2. Paraphrase</a:t>
            </a:r>
          </a:p>
          <a:p>
            <a:pPr marL="0" indent="0" algn="ctr">
              <a:buNone/>
            </a:pPr>
            <a:r>
              <a:rPr lang="en-US" dirty="0" smtClean="0"/>
              <a:t>The statement must be in your own words. Add a citation—even if a paraphrase is in your own words, it is still someone else's idea.</a:t>
            </a:r>
          </a:p>
          <a:p>
            <a:pPr marL="0" indent="0" algn="ctr">
              <a:buNone/>
            </a:pPr>
            <a:r>
              <a:rPr lang="en-US" dirty="0" smtClean="0"/>
              <a:t>Example:</a:t>
            </a:r>
          </a:p>
          <a:p>
            <a:pPr marL="0" indent="0" algn="ctr">
              <a:buNone/>
            </a:pPr>
            <a:r>
              <a:rPr lang="en-US" dirty="0" smtClean="0"/>
              <a:t>At the conclusion of </a:t>
            </a:r>
            <a:r>
              <a:rPr lang="en-US" i="1" dirty="0" smtClean="0"/>
              <a:t>Lord of the Flies</a:t>
            </a:r>
            <a:r>
              <a:rPr lang="en-US" dirty="0" smtClean="0"/>
              <a:t>, Ralph realizes the horror of their actions: The tears began to flow and sobs shook him (Golding 222). </a:t>
            </a:r>
          </a:p>
        </p:txBody>
      </p:sp>
      <p:sp>
        <p:nvSpPr>
          <p:cNvPr id="5" name="TextBox 4"/>
          <p:cNvSpPr txBox="1"/>
          <p:nvPr/>
        </p:nvSpPr>
        <p:spPr>
          <a:xfrm>
            <a:off x="7239000" y="6654433"/>
            <a:ext cx="1905000" cy="215444"/>
          </a:xfrm>
          <a:prstGeom prst="rect">
            <a:avLst/>
          </a:prstGeom>
          <a:noFill/>
        </p:spPr>
        <p:txBody>
          <a:bodyPr wrap="square" rtlCol="0">
            <a:spAutoFit/>
          </a:bodyPr>
          <a:lstStyle/>
          <a:p>
            <a:pPr algn="r"/>
            <a:r>
              <a:rPr lang="en-US" sz="800" dirty="0" smtClean="0">
                <a:solidFill>
                  <a:schemeClr val="bg1"/>
                </a:solidFill>
              </a:rPr>
              <a:t>© Julie Faulkner</a:t>
            </a:r>
            <a:endParaRPr lang="en-US" sz="800" dirty="0">
              <a:solidFill>
                <a:schemeClr val="bg1"/>
              </a:solidFill>
            </a:endParaRPr>
          </a:p>
        </p:txBody>
      </p:sp>
    </p:spTree>
    <p:extLst>
      <p:ext uri="{BB962C8B-B14F-4D97-AF65-F5344CB8AC3E}">
        <p14:creationId xmlns:p14="http://schemas.microsoft.com/office/powerpoint/2010/main" val="7824223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Clip Art\clip art\Desktop Mockups\ClassroomBrightsStyledMockups\ALPOAPrimaryBrightsDeskScenes\ClassroomBrightsDeskScene18.png"/>
          <p:cNvPicPr>
            <a:picLocks noChangeAspect="1" noChangeArrowheads="1"/>
          </p:cNvPicPr>
          <p:nvPr/>
        </p:nvPicPr>
        <p:blipFill>
          <a:blip r:embed="rId3" cstate="print"/>
          <a:srcRect l="24313" r="505" b="15413"/>
          <a:stretch>
            <a:fillRect/>
          </a:stretch>
        </p:blipFill>
        <p:spPr bwMode="auto">
          <a:xfrm>
            <a:off x="0" y="0"/>
            <a:ext cx="9144000" cy="6858002"/>
          </a:xfrm>
          <a:prstGeom prst="rect">
            <a:avLst/>
          </a:prstGeom>
          <a:noFill/>
        </p:spPr>
      </p:pic>
      <p:sp>
        <p:nvSpPr>
          <p:cNvPr id="3" name="Title 2"/>
          <p:cNvSpPr>
            <a:spLocks noGrp="1"/>
          </p:cNvSpPr>
          <p:nvPr>
            <p:ph type="title"/>
          </p:nvPr>
        </p:nvSpPr>
        <p:spPr/>
        <p:txBody>
          <a:bodyPr/>
          <a:lstStyle/>
          <a:p>
            <a:r>
              <a:rPr lang="en-US" u="sng" dirty="0" smtClean="0">
                <a:solidFill>
                  <a:schemeClr val="bg1"/>
                </a:solidFill>
                <a:effectLst>
                  <a:outerShdw blurRad="38100" dist="38100" dir="2700000" algn="tl">
                    <a:srgbClr val="000000">
                      <a:alpha val="43137"/>
                    </a:srgbClr>
                  </a:outerShdw>
                </a:effectLst>
              </a:rPr>
              <a:t>Methods of Quotation Integration</a:t>
            </a:r>
            <a:endParaRPr lang="en-US" u="sng" dirty="0">
              <a:solidFill>
                <a:schemeClr val="bg1"/>
              </a:solidFill>
              <a:effectLst>
                <a:outerShdw blurRad="38100" dist="38100" dir="2700000" algn="tl">
                  <a:srgbClr val="000000">
                    <a:alpha val="43137"/>
                  </a:srgbClr>
                </a:outerShdw>
              </a:effectLst>
            </a:endParaRPr>
          </a:p>
        </p:txBody>
      </p:sp>
      <p:sp>
        <p:nvSpPr>
          <p:cNvPr id="4" name="Content Placeholder 3"/>
          <p:cNvSpPr>
            <a:spLocks noGrp="1"/>
          </p:cNvSpPr>
          <p:nvPr>
            <p:ph idx="1"/>
          </p:nvPr>
        </p:nvSpPr>
        <p:spPr>
          <a:solidFill>
            <a:schemeClr val="bg1"/>
          </a:solidFill>
        </p:spPr>
        <p:txBody>
          <a:bodyPr>
            <a:normAutofit fontScale="92500" lnSpcReduction="20000"/>
          </a:bodyPr>
          <a:lstStyle/>
          <a:p>
            <a:pPr marL="0" indent="0" algn="ctr">
              <a:buNone/>
            </a:pPr>
            <a:r>
              <a:rPr lang="en-US" b="1" dirty="0" smtClean="0"/>
              <a:t>3. Message</a:t>
            </a:r>
          </a:p>
          <a:p>
            <a:pPr marL="0" indent="0" algn="ctr">
              <a:buNone/>
            </a:pPr>
            <a:r>
              <a:rPr lang="en-US" dirty="0" smtClean="0"/>
              <a:t>With a colon   :</a:t>
            </a:r>
          </a:p>
          <a:p>
            <a:pPr marL="0" indent="0" algn="ctr">
              <a:buNone/>
            </a:pPr>
            <a:r>
              <a:rPr lang="en-US" dirty="0" smtClean="0"/>
              <a:t>Introduce </a:t>
            </a:r>
            <a:r>
              <a:rPr lang="en-US" dirty="0"/>
              <a:t>the </a:t>
            </a:r>
            <a:r>
              <a:rPr lang="en-US" dirty="0" smtClean="0"/>
              <a:t>quotation (complete sentence) </a:t>
            </a:r>
            <a:r>
              <a:rPr lang="en-US" dirty="0"/>
              <a:t>with a complete </a:t>
            </a:r>
            <a:r>
              <a:rPr lang="en-US" dirty="0" smtClean="0"/>
              <a:t>sentence and a colon. What you cite should be follow-up or exemplary information about what you previously stated.</a:t>
            </a:r>
          </a:p>
          <a:p>
            <a:pPr marL="0" indent="0" algn="ctr">
              <a:buNone/>
            </a:pPr>
            <a:r>
              <a:rPr lang="en-US" dirty="0" smtClean="0"/>
              <a:t>Example: </a:t>
            </a:r>
          </a:p>
          <a:p>
            <a:pPr marL="0" lvl="0" indent="0" algn="ctr">
              <a:buNone/>
            </a:pPr>
            <a:r>
              <a:rPr lang="en-US" dirty="0"/>
              <a:t>Ralph’s common sense is evident in the novel: “If a ship comes near the island they may not notice us.  So we must </a:t>
            </a:r>
            <a:r>
              <a:rPr lang="en-US" dirty="0" smtClean="0"/>
              <a:t>make a fire” (Golding 222).</a:t>
            </a:r>
            <a:endParaRPr lang="en-US" dirty="0"/>
          </a:p>
        </p:txBody>
      </p:sp>
      <p:sp>
        <p:nvSpPr>
          <p:cNvPr id="5" name="TextBox 4"/>
          <p:cNvSpPr txBox="1"/>
          <p:nvPr/>
        </p:nvSpPr>
        <p:spPr>
          <a:xfrm>
            <a:off x="5791199" y="4064263"/>
            <a:ext cx="1981200" cy="369332"/>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b="1" dirty="0" smtClean="0"/>
              <a:t>Note punctuation.</a:t>
            </a:r>
            <a:endParaRPr lang="en-US" b="1" dirty="0"/>
          </a:p>
        </p:txBody>
      </p:sp>
      <p:sp>
        <p:nvSpPr>
          <p:cNvPr id="6" name="Striped Right Arrow 5"/>
          <p:cNvSpPr/>
          <p:nvPr/>
        </p:nvSpPr>
        <p:spPr>
          <a:xfrm rot="6473860">
            <a:off x="7520842" y="3858127"/>
            <a:ext cx="914400" cy="457200"/>
          </a:xfrm>
          <a:prstGeom prst="striped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7" name="Striped Right Arrow 6"/>
          <p:cNvSpPr/>
          <p:nvPr/>
        </p:nvSpPr>
        <p:spPr>
          <a:xfrm rot="18465147">
            <a:off x="4499267" y="5683052"/>
            <a:ext cx="914400" cy="457200"/>
          </a:xfrm>
          <a:prstGeom prst="striped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8" name="TextBox 7"/>
          <p:cNvSpPr txBox="1"/>
          <p:nvPr/>
        </p:nvSpPr>
        <p:spPr>
          <a:xfrm>
            <a:off x="7239000" y="6654433"/>
            <a:ext cx="1905000" cy="215444"/>
          </a:xfrm>
          <a:prstGeom prst="rect">
            <a:avLst/>
          </a:prstGeom>
          <a:noFill/>
        </p:spPr>
        <p:txBody>
          <a:bodyPr wrap="square" rtlCol="0">
            <a:spAutoFit/>
          </a:bodyPr>
          <a:lstStyle/>
          <a:p>
            <a:pPr algn="r"/>
            <a:r>
              <a:rPr lang="en-US" sz="800" dirty="0" smtClean="0">
                <a:solidFill>
                  <a:schemeClr val="bg1"/>
                </a:solidFill>
              </a:rPr>
              <a:t>© Julie Faulkner</a:t>
            </a:r>
            <a:endParaRPr lang="en-US" sz="800" dirty="0">
              <a:solidFill>
                <a:schemeClr val="bg1"/>
              </a:solidFill>
            </a:endParaRPr>
          </a:p>
        </p:txBody>
      </p:sp>
      <p:sp>
        <p:nvSpPr>
          <p:cNvPr id="9" name="TextBox 8"/>
          <p:cNvSpPr txBox="1"/>
          <p:nvPr/>
        </p:nvSpPr>
        <p:spPr>
          <a:xfrm>
            <a:off x="6248400" y="5715000"/>
            <a:ext cx="1981200" cy="923330"/>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b="1" dirty="0" smtClean="0"/>
              <a:t>Imagine if the colon silently said, “For example.”</a:t>
            </a:r>
            <a:endParaRPr lang="en-US" b="1" dirty="0"/>
          </a:p>
        </p:txBody>
      </p:sp>
    </p:spTree>
    <p:extLst>
      <p:ext uri="{BB962C8B-B14F-4D97-AF65-F5344CB8AC3E}">
        <p14:creationId xmlns:p14="http://schemas.microsoft.com/office/powerpoint/2010/main" val="2990685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1588</TotalTime>
  <Words>1460</Words>
  <Application>Microsoft Office PowerPoint</Application>
  <PresentationFormat>On-screen Show (4:3)</PresentationFormat>
  <Paragraphs>220</Paragraphs>
  <Slides>32</Slides>
  <Notes>23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32</vt:i4>
      </vt:variant>
    </vt:vector>
  </HeadingPairs>
  <TitlesOfParts>
    <vt:vector size="35" baseType="lpstr">
      <vt:lpstr>Arial</vt:lpstr>
      <vt:lpstr>Calibri</vt:lpstr>
      <vt:lpstr>Office Theme</vt:lpstr>
      <vt:lpstr>Embedding Textual Evidence</vt:lpstr>
      <vt:lpstr>Essential Questions</vt:lpstr>
      <vt:lpstr>Punctuation Marks Review  Human Matching Game</vt:lpstr>
      <vt:lpstr>Video Review Recap</vt:lpstr>
      <vt:lpstr>Why embed quotations?</vt:lpstr>
      <vt:lpstr>Methods of Quotation Integration</vt:lpstr>
      <vt:lpstr>Methods of Quotation Integration</vt:lpstr>
      <vt:lpstr>Methods of Quotation Integration</vt:lpstr>
      <vt:lpstr>Methods of Quotation Integration</vt:lpstr>
      <vt:lpstr>Methods of Quotation Integration</vt:lpstr>
      <vt:lpstr>Methods of Quotation Integration</vt:lpstr>
      <vt:lpstr>Methods of Quotation Integration</vt:lpstr>
      <vt:lpstr>Methods of Quotation Integration</vt:lpstr>
      <vt:lpstr>Methods of Quotation Integration</vt:lpstr>
      <vt:lpstr>Methods of Quotation Integration</vt:lpstr>
      <vt:lpstr>Common Pitfalls</vt:lpstr>
      <vt:lpstr>Common Pitfalls</vt:lpstr>
      <vt:lpstr>Common Pitfalls</vt:lpstr>
      <vt:lpstr>Common Pitfalls</vt:lpstr>
      <vt:lpstr>Common Pitfalls</vt:lpstr>
      <vt:lpstr>Common Pitfalls</vt:lpstr>
      <vt:lpstr>Common Pitfalls</vt:lpstr>
      <vt:lpstr>Common Pitfalls</vt:lpstr>
      <vt:lpstr>Guided Practice #1</vt:lpstr>
      <vt:lpstr>Guided Practice #2</vt:lpstr>
      <vt:lpstr>Guided Practice #3</vt:lpstr>
      <vt:lpstr>Guided Practice #4</vt:lpstr>
      <vt:lpstr>Guided Practice #5</vt:lpstr>
      <vt:lpstr>Independent Practice</vt:lpstr>
      <vt:lpstr>Group Practice</vt:lpstr>
      <vt:lpstr>Video Review Recap</vt:lpstr>
      <vt:lpstr>Reflection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Embedding Textual Evidence</dc:title>
  <dc:creator>Julie Faulkner</dc:creator>
  <cp:lastModifiedBy>00, 00</cp:lastModifiedBy>
  <cp:revision>112</cp:revision>
  <dcterms:created xsi:type="dcterms:W3CDTF">2017-11-01T16:56:44Z</dcterms:created>
  <dcterms:modified xsi:type="dcterms:W3CDTF">2019-08-27T12:43:54Z</dcterms:modified>
</cp:coreProperties>
</file>